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
  </p:notesMasterIdLst>
  <p:sldIdLst>
    <p:sldId id="256" r:id="rId2"/>
    <p:sldId id="258" r:id="rId3"/>
    <p:sldId id="259" r:id="rId4"/>
    <p:sldId id="260" r:id="rId5"/>
    <p:sldId id="267" r:id="rId6"/>
    <p:sldId id="261" r:id="rId7"/>
    <p:sldId id="262" r:id="rId8"/>
    <p:sldId id="263"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99"/>
    <a:srgbClr val="8F7ED8"/>
    <a:srgbClr val="66CC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E8B3AE-E9FF-43FA-95C1-663247565F00}" v="197" dt="2023-11-26T18:19:51.6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09" autoAdjust="0"/>
    <p:restoredTop sz="89412" autoAdjust="0"/>
  </p:normalViewPr>
  <p:slideViewPr>
    <p:cSldViewPr snapToGrid="0">
      <p:cViewPr varScale="1">
        <p:scale>
          <a:sx n="74" d="100"/>
          <a:sy n="74" d="100"/>
        </p:scale>
        <p:origin x="43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09:41:24.966"/>
    </inkml:context>
    <inkml:brush xml:id="br0">
      <inkml:brushProperty name="width" value="0.035" units="cm"/>
      <inkml:brushProperty name="height" value="0.035" units="cm"/>
    </inkml:brush>
  </inkml:definitions>
  <inkml:trace contextRef="#ctx0" brushRef="#br0">1 1388 24575,'6'0'0,"0"0"0,0 0 0,0-1 0,0 0 0,0-1 0,6-1 0,64-16 0,373-86 0,254-60-1638,519-114-7064,17 8 5501,1248-217 3618,-2403 473-56,61-11 1714,-102 21 622,59 0 1,-97 5-2531,34 2 2347,-38-2-2399,0 0-1,1 0 1,-1 0-1,1 0 1,-1 0 0,0 1-1,1-1 1,-1 1-1,0-1 1,1 1-1,-1-1 1,0 1-1,0 0 1,1-1 0,-1 1-1,0 0 1,0 0-1,0 0 1,0 0-1,1 2 1,-2-3-108,0 1-1,0 0 1,0 0 0,0 0 0,0 0 0,0 0 0,-1 0-1,1 0 1,0 0 0,-1 0 0,1 0 0,-1 0-1,1 0 1,0-1 0,-1 1 0,0 0 0,1 0-1,-1-1 1,0 1 0,1 0 0,-1-1 0,0 1 0,0 0-1,1-1 1,-1 1 0,0-1 0,0 0 0,0 1-1,0-1 1,0 0 0,0 1 0,-1-1 0,-34 10-28,35-10 23,-65 10-2,0-3 0,0-4 0,0-2 0,-75-9 0,-53-19 0,-5-2 0,52 21-428,-181 13 0,-154 40-428,-1085 188-1243,-96 13 79,1140-188 7376,497-53-5129,26-5-222,0 0-1,0 1 0,1-1 0,-1 0 1,0 0-1,0 0 0,1 0 1,-1 0-1,0 0 0,0 0 0,0 1 1,1-1-1,-1 0 0,0 0 0,0 0 1,0 1-1,0-1 0,1 0 0,-1 0 1,0 0-1,0 1 0,0-1 0,0 0 1,0 0-1,0 1 0,0-1 1,0 0-1,0 0 0,0 1 0,1-1 1,-1 0-1,0 0 0,-1 1 0,1-1 1,0 0-1,0 0 0,0 1 0,0-1 1,0 0-1,0 0 0,0 0 1,0 1-1,0-1 0,0 0 0,-1 0 1,1 1-1,0-1 0,0 0 0,0 0 1,0 0-1,-1 0 0,1 1 0,0-1 1,0 0-1,0 0 0,-1 0 1,1 0-1,0 0 0,0 0 0,-1 1 1,25 7-21,-23-8 19,219 46-3,-81-20 0,122 27-173,-251-51 160,570 121-669,-80 23-684,-179-17-4271,-308-123 5316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5T09:41:48.796"/>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3858 913,'1114'0,"-658"-26,-5-30,-238 27,37-14,-273 36,-21 0,-29 0,-141-35,-600-151,-423 75,828 104,185 9,170-4,46 7,1 0,-1 1,0 0,0 0,0 0,0 1,-11 2,19-2,-1-1,1 1,0 0,0 0,0 0,0 0,0 0,-1 0,1 0,0 0,0 0,0 0,0 0,-1 0,1 0,0 1,0-1,0 0,0 0,-1 0,1 0,0 0,0 0,0 0,0 0,0 0,0 1,-1-1,1 0,0 0,0 0,0 0,0 0,0 1,0-1,0 0,0 0,0 0,0 0,0 0,0 1,0-1,0 0,0 0,0 0,0 0,0 1,9 4,15 1,41-1,75-4,-79-3,97 11,70 10,-51-6,108 24,159 14,-302-51,3 1,-142-1,-1 0,1 1,0-1,-1 1,1 0,-1-1,1 1,3 3,-5-4,-1 0,0 0,0 0,0 0,0 0,0 0,0 0,1 0,-1 0,0 1,0-1,0 0,0 0,0 0,0 0,0 0,0 0,0 1,0-1,0 0,1 0,-1 0,0 0,0 0,0 1,0-1,0 0,0 0,0 0,0 0,0 1,-1-1,1 0,0 0,0 0,0 0,0 0,0 1,0-1,0 0,0 0,0 0,0 0,0 0,-1 1,-15 4,-33 0,-1-1,-72-5,44 0,-634 31,-231 82,651-76,-153 15,292-45,152-6,0 0,0 0,0-1,0 1,1 0,-1 0,0 0,0 1,0-1,0 0,0 0,0 0,0 1,1-1,-1 0,0 1,0-1,0 1,1-1,-1 1,0-1,0 1,1-1,-1 1,0 0,0 1,2-1,0-1,0 1,0 0,0 0,0-1,0 1,0-1,0 1,0-1,0 1,0-1,1 1,-1-1,0 0,0 0,0 0,1 0,-1 0,0 0,2 0,27-1,0-1,0-2,0 0,39-13,-27 7,63-15,-28 5,0 4,128-11,-71 29,29-2,-138-4,-1 0,40-13,-41 10,1 0,43-5,-31 11,-24 1,1-1,-1 0,1-1,-1 0,13-4,-25 6,0 0,1 0,-1 0,0 0,0 0,0 0,1 0,-1 0,0 0,0 0,0 0,1 0,-1 0,0 0,0 0,0 0,1 0,-1 0,0-1,0 1,0 0,0 0,0 0,1 0,-1 0,0-1,0 1,0 0,0 0,0 0,0 0,1-1,-1 1,0 0,0 0,0 0,0-1,0 1,0 0,0 0,0 0,0-1,0 1,0 0,0 0,0-1,-12-3,-20 0,-37-2,0-4,-81-21,-34-7,-136-7,-558-6,789 50,-74 3,146-1,-1 1,0 1,1 1,-1 0,-19 9,37-13,-1 0,1 0,-1 0,1 0,-1 1,1-1,-1 0,1 0,-1 1,1-1,-1 0,1 1,-1-1,1 0,-1 1,1-1,0 1,-1-1,1 0,0 1,-1-1,1 1,0-1,0 1,-1 0,1-1,0 1,0 0,13 6,25-1,38-6,0-3,-1-4,0-3,118-31,-137 31,69-5,-43 7,27-1,113 7,-132 3,-82-1,1 1,-1 0,1 0,-1 0,16 6,-24-7,0 0,-1 0,1 0,0 0,0 0,0 0,0 0,0 0,0 0,0 0,0 0,0 0,0 0,0 0,0 0,0 0,0 0,0 0,0 0,0 0,0 0,0 0,0 0,0 1,0-1,0 0,0 0,0 0,0 0,0 0,0 0,0 0,0 0,0 0,0 0,0 0,0 0,0 0,0 0,0 0,0 0,0 0,0 0,-12 1,-26-3,-290-35,249 24,1-4,-93-32,150 42,-1 1,0 1,0 2,-31-3,-93 6,75 2,-414-1,475-1,7-1,-1 1,1-1,0 1,-1 0,1 1,-1-1,1 0,0 1,-1 0,1 0,0 0,0 0,0 0,-6 4,9-5,0 1,0-1,1 1,-1-1,0 1,0-1,0 0,1 1,-1-1,0 1,0-1,1 0,-1 1,0-1,1 0,-1 1,0-1,1 0,-1 1,1-1,-1 0,0 0,1 0,-1 1,1-1,-1 0,1 0,-1 0,1 0,0 0,19 8,-18-8,48 18,2-2,0-3,0-2,1-3,104 4,88 6,-147-7,28 1,482 24,-587-37,27 0,-45 1,-1 1,1-1,0 0,-1 1,1 0,-1-1,0 1,1 0,-1 0,0 0,1 1,-1-1,0 0,3 4,-4-5,-1 1,1 0,0 0,0 0,-1 0,1-1,-1 1,1 0,-1 0,1 0,-1 0,0 1,1-1,-1 0,0 0,0 0,0 0,0 0,0 0,0 0,0 0,0 0,0 0,0 1,-1 1,-1-1,1 0,0 0,-1 0,1 0,-1 0,0 0,0 0,1 0,-1-1,-4 3,-2 1,0-1,0 0,0 0,0-1,-14 4,-41 3,-73 4,67-9,-69 3,78-6,1 2,-85 18,140-21,-243 48,209-42,-54 18,-2 0,25-8,43-9,-1-2,0 0,0-2,-46 2,51-12,22 5,-1 1,1 0,0-1,-1 1,1 0,0-1,-1 1,1-1,0 1,-1-1,1 1,0 0,0-1,0 1,-1-1,1 1,0-1,0 1,0-1,0 1,0-1,0 0,0 1,0-1,1-1,-1 0,1 1,0-1,0 1,0-1,0 1,0-1,0 1,1-1,-1 1,0 0,1 0,-1 0,1 0,-1 0,1 0,0 0,-1 1,4-2,54-21,214-73,-77 55,-108 25,17-1,169-6,110 22,-379 1,14 1,0 2,-1 0,0 1,0 1,0 1,24 11,-23-9,0-1,1 0,0-2,41 7,169-10,-132-3,-80-2,-23-3,-29-6,-103-36,93 30,-58-14,77 25,-1 0,2-1,-1-1,1-2,1 0,-39-26,36 25,23 11,0 0,-1 0,1-1,0 1,0-1,0 0,0 0,0 0,0 0,1 0,-5-5,7 7,0 0,0-1,0 1,0 0,0-1,0 1,0-1,0 1,0 0,0-1,0 1,0 0,1-1,-1 1,0 0,0-1,0 1,0 0,1-1,-1 1,0 0,0 0,0-1,1 1,-1 0,0 0,1-1,-1 1,0 0,0 0,1 0,-1-1,0 1,1 0,-1 0,0 0,1 0,-1 0,1 0,-1 0,0 0,1 0,18-4,-18 4,15-2,1 0,0 2,-1-1,1 2,0 0,-1 1,0 1,1 0,-1 2,0-1,-1 2,1 0,-1 1,25 15,-26-13,25 18,60 28,-84-48,0-1,0 0,0-2,1 0,0 0,0-1,31 0,9-3,-1-3,58-11,-89 11,-18 3,-1 0,0 0,0-1,1 0,-1 0,0 0,0-1,0 1,0-1,0 0,7-5,-11 6,-1 1,0-1,0 1,0-1,0 1,0 0,0-1,0 1,0-1,0 1,0-1,0 1,0-1,-1 1,1-1,0 1,0-1,0 1,-1-1,1 1,0 0,0-1,-1 1,1 0,0-1,-1 1,1 0,0-1,-1 1,1 0,-1-1,1 1,-1 0,1 0,0 0,-1 0,1-1,-1 1,1 0,-2 0,-19-9,-2 3,0 1,0 1,-44-2,-76 8,63 0,-110-2,869 0,-675 0,0 0,0 0,0 1,-1-1,1 1,0 0,0 0,0 0,4 3,-8-4,1 0,-1 0,1 1,-1-1,0 0,1 0,-1 1,0-1,1 0,-1 1,0-1,0 1,1-1,-1 0,0 1,0-1,0 1,0-1,1 1,-1-1,0 0,0 1,0-1,0 1,0-1,0 1,0-1,0 1,-1 0,1 1,-1-1,0 1,0 0,0-1,-1 1,1-1,0 0,0 1,-1-1,1 0,-1 0,-1 1,-8 4,1 0,-1-1,-1-1,1 0,-1 0,1-1,-1-1,0 0,0 0,-21-1,10 1,-39 7,42-4,-18 6,1-3,-1-1,-71 3,85-10,0-1,0-2,-45-9,42 5,1 0,-1-2,1-1,-39-20,55 25,0 0,0 1,0 1,-1 0,0 0,1 1,-1 0,-11 0,-94 2,61 1,-349 26,4 28,51-5,339-49,-6 1,0 0,-24 7,37-8,0 0,0 0,0 0,1 0,-1 1,0-1,0 1,1-1,-1 1,1 0,0 0,-1 0,1 1,0-1,0 0,1 1,-1-1,0 1,-1 3,3-5,-1 0,1 0,0 1,-1-1,1 0,0 0,0 0,0 1,0-1,0 0,0 0,0 0,0 0,1 1,-1-1,0 0,1 0,-1 0,1 0,-1 0,1 0,-1 0,1 0,1 2,0-2,0 1,0 0,0-1,1 1,-1-1,1 1,-1-1,1 0,-1 0,4 0,7 2,0-1,0 0,18-1,-3-1,-1-2,0-1,42-9,78-30,-85 22,76-12,-8 17,240 5,-273 10,1073 37,-1053-24,210 52,102 67,-361-108,-31-9,1-1,0-3,2 0,-1-3,53 5,-30-7,0 3,-1 2,115 38,65 13,-87-33,122 19,-201-39,130 0,133-10,62-1,-214-20,-65 6,-22 4,104-27,-172 34,0 1,1 1,31 1,-37 3,0-2,0-1,0-1,48-12,-54 8,-13 4,-1 0,1 1,0 0,0 1,11-2,-59 14,4 0,-38 3,-1-3,0-3,0-4,-144-10,-91-26,-228-17,263 42,0 11,-371 53,477-31,-104 13,261-38,2 1,1-1,-1 0,0 0,0-2,0 1,1-1,-15-3,24 4,1-1,-1 1,1 0,-1 0,1 0,-1 0,1 0,0 0,-1-1,1 1,-1 0,1 0,-1-1,1 1,0 0,-1-1,1 1,0 0,-1-1,1 1,0 0,0-1,-1 1,1-1,0 1,0-1,-1 1,1 0,0-1,0 1,0-1,0 1,0-1,0 1,0-1,0 1,0-1,0 1,0-1,0 1,0-1,1 1,-1-1,0 1,0 0,0-1,1 1,-1-1,0 1,0-1,1 1,-1 0,0-1,1 1,-1 0,1-1,25-19,-25 19,27-13,0 0,1 2,0 1,55-13,-15 4,410-93,4 42,-475 70,657-77,985 10,-1533 68,91 4,-185 2,-23-6,0 0,0 0,0 0,0 1,0-1,0 0,0 0,0 0,0 1,0-1,0 0,0 0,0 0,0 1,0-1,0 0,0 0,0 0,0 1,0-1,0 0,0 0,-1 0,1 1,0-1,0 0,0 0,0 0,0 0,0 0,-1 1,1-1,0 0,0 0,0 0,-1 0,1 0,0 0,0 0,0 0,0 0,-1 0,1 0,0 1,0-1,-1 0,-4 2,-1 0,0-1,0 1,0-1,-7 1,-73 2,-135-11,-85-31,-167 4,62 8,281-2,25 5,86 17,19 5,0 1,0 0,0 0,0 0,0-1,0 1,0 0,0 0,0 0,0-1,0 1,0 0,0 0,0 0,0-1,0 1,0 0,0 0,0 0,0-1,0 1,0 0,0 0,1 0,-1-1,0 1,0 0,0 0,0 0,0 0,1 0,-1 0,0-1,0 1,0 0,0 0,1 0,-1 0,0 0,0 0,1 0,32-10,196-35,-41 6,-131 29,43-7,198-8,121 27,-416-2,26-1,-28 1,0 0,0 0,0 0,0 0,0 0,0 0,-1 0,1 0,0 0,0-1,0 1,-1 0,1-1,0 1,0 0,0-1,-1 1,1-1,0 1,-1-1,1 0,-1 1,1-1,0 0,0 0,-2 0,1 1,-1-1,0 0,1 0,-1 1,1-1,-1 1,0-1,0 1,1-1,-1 1,0-1,0 1,1 0,-1-1,0 1,0 0,0 0,0 0,0-1,1 1,-3 0,-24-3,23 3,-358-5,197 7,-1001-2,1134 2,-55 10,52-7,-41 3,-75-10,-63 4,134 10,52-7,-46 3,45-5,-45 8,45-6,-46 3,-523-6,289-4,-1039 2,1347-1,0 1,0 0,0 0,0 0,0 0,-1 0,1 0,0 0,0 0,0 0,0 1,0-1,-1 0,1 1,0-1,0 1,0-1,-2 2,4-1,-1 0,1 0,-1-1,1 1,-1 0,1-1,0 1,-1 0,1-1,0 1,0-1,-1 1,1-1,0 0,0 1,0-1,1 1,48 17,-20-11,34 5,19 3,-42-4,0-2,1-2,0-2,71 0,-7-4,71-4,-174 3,1 0,-1-1,0 1,1-1,-1 0,0 0,1 0,-1 0,0 0,0-1,0 1,6-5,-9 6,1-1,-1 1,0-1,1 0,-1 1,0-1,1 1,-1-1,0 0,0 1,0-1,1 0,-1 1,0-1,0 0,0 1,0-1,0 0,0 1,0-1,0 0,-1 1,1-2,-1-1,0 1,-1 0,1 0,-1-1,1 1,-1 0,0 1,1-1,-4-3,-25-18,-56-33,24 16,-36-24,-182-88,267 146,-1 1,1 1,-1 0,-19-2,26 4,0 2,-1-1,1 1,0 0,-1 0,1 1,0 0,-1 0,-13 5,20-6,0 1,0-1,0 0,0 1,0-1,0 1,0 0,0-1,0 1,0 0,0-1,1 1,-1 0,0 0,1 0,-1 0,0-1,1 1,-1 0,1 0,-1 0,1 1,0-1,-1 0,1 0,0 0,0 2,0-1,1 0,-1 1,1-1,0 0,0 0,0 1,0-1,0 0,0 0,0 0,1 0,1 2,6 5,0 1,1-2,17 13,-5-8,0-1,1-1,1-1,-1-1,27 6,-6-1,22 7,129 23,-134-38,-1-3,71-6,-23 1,378 2,-464 1,-2 1,35 8,-32-5,45 3,-33-5,41 8,-43-5,55 2,-61-10,-1 0,51-12,-25 4,0-1,-30 6,0 1,37-3,14 7,-39 1,1-1,-1-2,61-11,182-33,-107 22,-32 3,1 7,146 4,-6 9,181 3,37 40,-6 35,-182-4,-42-8,-252-62,-1 0,0 1,0 1,0 0,0 1,-1 1,0 0,17 12,-30-19,1 0,-1 0,1 1,-1-1,1 0,-1 0,1 1,-1-1,1 0,-1 1,0-1,1 0,-1 1,1-1,-1 1,0-1,0 1,1-1,-1 0,0 1,0-1,1 1,-1-1,0 1,0 0,0-1,0 1,0-1,0 1,0-1,0 1,0-1,0 1,0 0,-19 5,-29-8,-49-17,-170-57,-7-2,237 72,1 2,-1 2,0 1,-62 7,77-2,0 1,0 1,0 1,1 1,0 0,-29 18,-13 4,59-28,0 0,0 1,0 0,1 0,-1 0,1 0,-1 0,1 1,0 0,0-1,1 1,-1 0,1 0,0 1,0-1,0 0,1 1,-1-1,1 1,0 0,0-1,1 7,-1-2,0 1,1 0,0-1,1 1,0 0,1-1,0 1,0-1,1 1,4 9,-4-14,1 1,-1-1,1 0,0 0,1 0,-1-1,1 1,0-1,0 0,0-1,1 1,-1-1,1 0,0 0,-1-1,14 4,-1-1,1 0,0-2,0 0,26-1,4 0,50 0,103 17,107 29,-253-43,92-6,33 2,-162 4,-19-5,1 0,-1 0,0 1,0-1,0 0,0 0,0 0,0 0,0 1,0-1,1 0,-1 0,0 0,0 0,0 1,0-1,0 0,0 0,0 0,0 1,0-1,0 0,0 0,0 0,0 0,0 1,0-1,0 0,-1 0,1 0,0 0,0 1,0-1,0 0,0 0,0 0,0 0,-1 1,1-1,0 0,0 0,0 0,0 0,0 0,-1 0,-2 2,1 0,-1-1,0 0,0 0,0 0,0 0,0 0,0 0,-5 0,-48 2,1-3,-1-1,1-4,-82-16,117 17,-72-14,0 4,-135-4,92 23,-212 34,-126 54,74-12,345-72,-1-3,-93 0,139-6,1 0,0 1,0 0,-17 3,24-3,-1-1,1 0,-1 1,1-1,0 1,-1-1,1 1,0-1,-1 1,1 0,0 0,0 0,-1 0,1 0,0 0,0 0,0 0,0 0,0 0,1 0,-1 1,0-1,0 0,1 1,-1-1,1 1,-1-1,1 0,0 1,0-1,0 1,-1-1,1 1,0-1,1 3,-1-3,1 0,0 1,-1-1,1 1,0-1,0 0,0 0,0 0,0 1,0-1,0 0,0 0,0 0,0-1,1 1,-1 0,0 0,1-1,-1 1,1 0,-1-1,1 0,1 1,41 5,-39-6,238 3,-143-5,150 16,-145 1,40 7,228 4,-335-26,-1 2,67 11,-84-10,-11-1,1-1,-1 1,1 1,-1 0,15 7,-21-9,0 1,-1 0,1 1,0-1,-1 0,1 1,-1-1,0 1,0 0,0 0,0 0,0 0,-1 0,0 0,1 0,-1 1,0-1,0 0,0 7,0-6,-1-1,1 1,-1-1,0 0,0 1,0-1,0 1,-1-1,0 0,1 1,-1-1,0 0,-1 0,1 1,0-1,-1 0,0 0,-2 2,1-1,0-1,-1 0,0 0,1 0,-1 0,0-1,0 0,0 0,-1 0,1 0,-8 2,-9 0,-1-1,1 0,0-2,-35-1,51 0,-60-2,-100 2,160 1,0 0,-1 0,1 1,0 0,0 0,0 0,0 1,1 0,-7 4,6-3,-1-1,1 0,-1 0,0 0,0-1,-11 4,-18-2,0-1,-71-4,20 0,-449 37,327-17,-706 66,81-11,1-54,737-22,0-4,0-5,-166-39,-23-10,-27-7,288 61,0 2,0 1,0 1,-38 1,21 0,-1009-60,-419-132,1384 179,-258-55,287 51,55 18,-1 0,1 0,0 0,0 0,0 0,0 0,0 0,0 0,-1 0,1 0,0 0,0 0,0 0,0 0,0 0,0 0,-1 0,1 0,0 0,0 0,0 0,0-1,0 1,0 0,-1 0,1 0,0 0,0 0,0 0,0 0,0 0,0 0,0-1,0 1,0 0,0 0,0 0,0 0,-1 0,1 0,0-1,0 1,0 0,0 0,0 0,0 0,0 0,0 0,0-1,0 1,0 0,0 0,1 0,-1 0,0 0,0 0,0-1,0 1,0 0,0 0,12-2,18 1,158-3,-82 0,142 0,198 5,193 11,2817 159,-3070-140,-115-10,13 8,-256-26,-19-2,1 0,-1 0,16 5,-24-5,-1-1,1 0,-1 0,1 1,-1-1,1 0,-1 0,1 1,-1-1,0 1,1-1,-1 0,0 1,1-1,-1 1,0-1,0 1,1-1,-1 1,0-1,0 1,0-1,0 1,1-1,-1 1,0-1,0 1,0-1,0 1,0-1,0 1,-1-1,1 1,0-1,0 1,0 0,0-1,-1 0,1 1,0-1,0 1,-1-1,1 1,0-1,-1 1,1-1,-1 0,1 1,0-1,-1 0,0 1,-20 19,14-16,0 0,0 0,-1-1,1 0,-1 0,0 0,0-1,0 0,-15 1,-10-1,-40-3,47 1,-398-27,37-10,-101-15,279 31,-1164-115,-11 38,1374 97,-443-24,-1-28,392 44,-56-11,107 18,1-1,0-1,-1 0,1 0,1-1,-1-1,1 1,-13-11,5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6T18:15:36.076"/>
    </inkml:context>
    <inkml:brush xml:id="br0">
      <inkml:brushProperty name="width" value="0.035" units="cm"/>
      <inkml:brushProperty name="height" value="0.035" units="cm"/>
    </inkml:brush>
  </inkml:definitions>
  <inkml:trace contextRef="#ctx0" brushRef="#br0">705 176 24575,'33'-3'0,"1"-1"0,-2-1 0,1-2 0,55-20 0,9-1 0,248-46 0,-265 62 0,1 3 0,112 2 0,-120 7 0,52 4 0,-122-4 0,-1 0 0,0 0 0,1 1 0,-1-1 0,0 1 0,1 0 0,-1-1 0,0 1 0,0 0 0,0 0 0,0 1 0,0-1 0,0 0 0,0 1 0,0-1 0,0 1 0,-1 0 0,3 1 0,-4-1 0,0-1 0,1 0 0,-1 0 0,1 1 0,-1-1 0,0 0 0,0 0 0,0 1 0,0-1 0,0 0 0,0 1 0,0-1 0,0 0 0,-1 0 0,1 1 0,0-1 0,-1 0 0,1 0 0,-1 1 0,1-1 0,-1 0 0,0 0 0,1 0 0,-1 0 0,0 0 0,0 0 0,0 0 0,0 0 0,0 0 0,0 0 0,0-1 0,0 1 0,0 0 0,-2 0 0,-14 11 0,0-2 0,-1 0 0,0-1 0,-1 0 0,0-2 0,0 0 0,-1-1 0,1-1 0,-1-1 0,-27 2 0,-25-1 0,-116-8 0,73 0 0,64 0 0,0-2 0,-97-21 0,91 15 0,-115-5 0,-60 16 0,127 1 0,-357 1 0,456-2 0,3-1 0,0 1 0,0 0 0,0 0 0,0 0 0,0 0 0,0 0 0,0 1 0,0-1 0,0 1 0,0 0 0,0 0 0,1 0 0,-1 0 0,0 0 0,1 1 0,-4 1 0,6-2 0,0-1 0,0 1 0,0-1 0,0 1 0,1-1 0,-1 1 0,0-1 0,0 1 0,0-1 0,1 0 0,-1 1 0,0-1 0,0 1 0,1-1 0,-1 0 0,0 1 0,1-1 0,-1 0 0,1 1 0,-1-1 0,0 0 0,1 0 0,-1 1 0,1-1 0,-1 0 0,1 0 0,-1 0 0,1 1 0,-1-1 0,1 0 0,-1 0 0,1 0 0,-1 0 0,1 0 0,-1 0 0,1 0 0,21 4 0,53 1 0,105-5 0,-68-2 0,1299 2 0,-1407 0 0,0 0 0,0 0 0,1 0 0,-1 1 0,0 0 0,0 0 0,0 0 0,0 1 0,0-1 0,0 1 0,6 3 0,-10-4 0,1-1 0,0 1 0,-1 0 0,1-1 0,0 1 0,-1 0 0,1-1 0,-1 1 0,1 0 0,-1 0 0,1-1 0,-1 1 0,0 0 0,0 0 0,1 0 0,-1-1 0,0 1 0,0 0 0,0 0 0,0 0 0,0 0 0,0 1 0,0 0 0,-1 0 0,0 0 0,1 0 0,-1 0 0,0 0 0,0 0 0,-1-1 0,1 1 0,0 0 0,0-1 0,-1 1 0,1-1 0,-4 3 0,-13 9 0,-1-1 0,0-1 0,-1-1 0,0-1 0,0-1 0,-26 7 0,-5 4 0,18-8 0,0-1 0,-1-2 0,-1-1 0,1-1 0,-37 0 0,-177-6 0,114-4 0,-55 4 0,629-17 0,-47 5 0,-387 12 0,-1 0 0,1 0 0,-1 0 0,1 1 0,-1 0 0,1 0 0,-1 0 0,1 1 0,-1-1 0,0 1 0,0 1 0,0-1 0,0 1 0,5 3 0,-10-5 0,1 0 0,-1-1 0,1 1 0,-1 0 0,1 0 0,-1 0 0,0 0 0,0 0 0,1-1 0,-1 1 0,0 0 0,0 0 0,0 0 0,0 0 0,0 0 0,0 0 0,0 0 0,0 0 0,0-1 0,-1 1 0,1 0 0,0 0 0,0 0 0,-1 0 0,1 0 0,-1-1 0,1 1 0,-1 0 0,1 0 0,-1-1 0,1 1 0,-1 0 0,0-1 0,1 1 0,-1 0 0,0-1 0,1 1 0,-1-1 0,0 1 0,0-1 0,-1 1 0,-38 22 0,39-23 0,-19 9 0,0-2 0,-1 0 0,0-2 0,0 0 0,0-1 0,-35 1 0,-138-6 0,88-2 0,49 3-1365,32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18:15:51.396"/>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0 264,'42'0,"-1"2,0 1,0 3,44 11,135 32,7 2,-205-45,10 2,-1 1,44 20,-37-14,-36-15,-1 1,1 0,0-1,-1 0,1 1,0-1,-1 0,1 0,0 0,-1 0,1 0,0 0,-1-1,1 1,-1 0,1-1,0 1,-1-1,1 0,2-1,-4 1,0 1,0-1,0 1,0-1,0 1,0-1,0 1,0-1,0 1,0-1,0 1,0-1,0 1,-1-1,1 1,0-1,0 1,0 0,-1-1,1 1,0-1,-1 1,1 0,0-1,-1 1,1-1,-1 1,1 0,0 0,-2-1,-13-10,-178-74,-69-60,230 127,3 2,0 2,-2 1,0 2,0 0,-1 2,-36-5,-6 8,170 31,-47-12,55 23,13 4,-96-32,0 0,32 18,-7-3,-33-18,0 0,1-1,-1 0,0-1,28 2,71-4,-69-2,-27-1,-1 0,0 0,0-2,0 0,0 0,-1-2,0 0,0 0,14-10,4 0,-21 11,0 1,0 1,0 0,1 0,-1 1,23-1,76 4,-51 2,374-3,-416-1,1-1,-1 0,24-8,-21 5,41-4,-37 6,36-9,-37 7,43-4,-38 6,38-9,-40 7,1 0,27 0,572 4,-299 3,-241-2,-52 0,-30 0,-12 0,-19-2,0-1,-1-1,1-1,1-1,-31-12,32 10,6 4,0 0,-23-1,28 4,1-1,0 0,-1-1,1 0,0-1,-19-8,19 6,-1 0,0 1,0 1,-1 0,1 1,-1 1,-16-1,-109 3,64 3,-41-5,-111 5,219-2,1 1,-1 0,1 1,-1 0,1 0,0 1,-9 6,8-5,1-1,-1 0,0 0,1-1,-2 0,-8 1,-39 1,1-2,-67-6,14 0,-1507 4,1611-2,-1 2,1-1,-1 1,1-1,0 1,0 1,-1-1,1 1,0 0,-5 3,9-4,-1 0,1 0,0 0,-1 0,1 0,0 1,0-1,-1 1,1-1,0 1,0-1,1 1,-1-1,0 1,1 0,-1-1,0 1,1 0,0 0,0-1,-1 1,1 0,0 0,0 0,0-1,1 1,-1 0,0 0,1 0,-1-1,1 1,0 0,1 2,0 0,-1 0,1 1,1-1,-1-1,1 1,-1 0,1-1,0 1,0-1,1 0,-1 0,1 0,-1 0,1-1,0 1,6 2,3-1,0 1,0-2,0 0,16 1,-15-2,0 1,0 0,25 9,-19-4,0-2,1 0,0-1,0-1,26 2,-18-1,0 1,35 13,18 5,-68-20,0 0,-1 1,22 12,-21-10,0-1,26 9,-6-5,-21-6,1 0,1 0,15 1,-25-5,0 0,0 0,0 0,-1-1,1 0,0 1,-1-2,1 1,0 0,-1-1,1 0,-1 0,7-4,3-3,1 0,0 2,0 0,0 0,1 1,0 1,24-4,-3 4,0 2,48 1,471 5,-527-2,1 2,32 7,-31-4,53 3,-34-8,212-4,-248 1,-1-1,1-1,-1 0,1-1,15-8,18-6,-10 7,-14 5,0-1,27-13,-38 14,0-1,21-18,-25 18,0 1,1 0,0 1,1 0,-1 1,17-8,371-96,-367 103,-1 0,1 2,0 2,0 0,0 2,1 1,-1 2,-1 1,46 11,-71-14,-1 1,1 0,-1-1,1 1,-1 1,1-1,-1 0,0 1,0 0,0-1,-1 1,1 1,-1-1,1 0,-1 0,0 1,0-1,-1 1,1 0,-1 0,0-1,0 1,0 0,1 7,0 10,-1-1,-1 1,-4 35,1-13,3-21,0-3,0 0,-1-1,-1 1,-1 0,-1-1,0 0,-11 28,5-28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18:16:01.316"/>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18:17:59.834"/>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970 437,'13'-1,"0"0,0-1,0 0,0-1,0-1,16-6,70-37,-92 43,55-31,-34 19,44-20,-54 28,0 0,-1-1,0-1,-1 0,16-14,-31 23,1 0,-1-1,1 1,-1 0,1-1,-1 0,0 1,0-1,0 0,0 0,0 1,0-1,0 0,-1 0,1 0,-1 0,1 0,-1-2,0 2,0 0,0 0,-1 1,1-1,-1 0,0 1,1-1,-1 1,0-1,0 0,0 1,0 0,0-1,0 1,-1 0,-2-3,-6-3,0 1,-1-1,0 2,0-1,-12-3,0-1,-15-5,0 2,0 1,-53-8,41 9,11 3,0 2,0 1,0 3,-1 1,-52 5,89-4,0 1,1-1,-1 1,0-1,1 1,-1 0,0 0,1 0,-1 1,1-1,0 0,-1 1,1 0,0-1,0 1,0 0,0 0,0 0,1 1,-1-1,1 0,-1 1,1-1,0 1,0-1,0 1,0-1,0 1,1 0,-1-1,1 1,0 0,0 5,0-3,0 1,0 0,1 0,0-1,0 1,1 0,0-1,0 1,0-1,0 0,1 0,0 0,0 0,0 0,6 6,-3-6,1 0,-1 0,1-1,0 0,0 0,0 0,0-1,1 0,-1-1,1 1,0-2,0 1,11 0,13 0,0-1,34-4,-20 1,8 0,151 2,-202 1,0-1,-1 1,1 0,0-1,-1 1,1 0,0 0,-1 1,1-1,-1 1,0-1,0 1,1 0,-1-1,0 1,0 0,-1 0,1 1,2 2,-3-3,-1-1,1 0,-1 1,1-1,-1 0,0 1,0-1,1 0,-1 1,0-1,0 0,0 1,-1-1,1 1,0-1,0 0,-1 1,1-1,-1 0,1 0,-1 1,0-1,1 0,-1 0,0 0,0 0,0 0,0 0,0 0,0 0,0 0,0 0,0 0,0-1,0 1,-1 0,1-1,0 1,0-1,-2 1,-7 3,1-1,-1-1,0 1,0-1,0-1,-16 1,-67-5,39 0,43 3,-1-1,1-1,-16-3,24 4,1 0,-1 1,0-1,1-1,0 1,-1 0,1-1,0 1,-3-3,4 3,0 1,1-1,-1 0,1 0,-1 0,1 1,-1-1,1 0,-1 0,1 0,0 0,0 0,-1 0,1 1,0-1,0 0,0 0,0 0,0 0,0 0,0 0,0 0,1 0,-1 0,0 0,1-1,1 0,-1-1,1 1,0-1,0 1,0 0,0 0,0 0,0 0,0 0,1 0,-1 1,1-1,0 1,-1 0,1-1,0 1,0 0,0 1,4-2,8-1,0 1,20-1,249 2,-126 4,-138-3,24 1,1-2,-1-1,0-3,71-16,-76 9,-3 0,1 2,0 1,1 2,72-4,25 14,131-4,-177-13,-59 8,53-4,264 11,-324 0,0 2,-1 0,25 8,11 1,0 0,-34-6,0-2,42 3,27-7,-263-15,-17 0,-360 16,520-3,-1 0,-36-9,34 5,-52-4,-265 11,322 1,1 0,-1 2,1 1,-39 13,-42 9,74-22,-29 5,-100 5,146-14,1-1,0 2,0 0,0 0,0 1,0 1,1 0,-23 11,-3 3,0-2,-1-1,0-3,-42 9,68-18,1 1,0 0,0 1,-12 7,-32 12,31-17,-43 15,64-20,-1 0,1 0,0 0,0 1,0-1,0 1,1 0,-1 0,1 1,0-1,-6 8,8-10,1 0,-1 1,0-1,1 0,-1 1,1-1,-1 1,1-1,0 1,0-1,-1 1,1-1,0 1,0-1,0 1,1-1,-1 1,0-1,1 1,-1-1,1 0,-1 1,1-1,0 2,1 0,1 0,-1 0,1 0,0 0,0 0,0-1,0 0,0 1,5 1,5 3,1 0,0-1,27 7,-2-6,1-2,0-1,0-2,72-6,-16 1,1320 2,-952 31,-51-2,-356-27,377 16,185-5,-440-14,-137 1,0-3,81-16,81-35,-110 27,2 0,-42 10,2 3,0 2,101-10,-151 22,-1 1,1 0,-1-1,0 0,1 0,-1-1,0 0,1 0,8-4,-13 5,1-1,-1 1,1 0,-1-1,0 1,1-1,-1 1,0-1,0 1,0-1,0 0,0 1,-1-1,1 0,0 0,-1 0,0 0,1 0,-1 1,0-1,0 0,0 0,0 0,0 0,0 0,-1 0,1 0,-1 0,1 0,-1 1,-1-5,-2 0,1-1,-1 1,0 0,0 0,-1 0,0 0,0 1,0 0,-1 0,0 0,1 0,-2 1,-5-3,-7-4,0 2,-1 0,-26-8,-90-18,24 7,70 19,0 2,-1 2,0 2,0 1,-47 5,8-1,78-2,-1-1,1 2,-1-1,1 0,-1 1,0 0,1 0,0 0,-1 1,1 0,0 0,0 0,0 0,0 0,0 1,0 0,1-1,-1 1,1 1,0-1,0 0,0 1,0 0,1 0,-1 0,1 0,0 0,0 0,1 0,-1 1,1-1,0 1,0-1,0 1,1-1,0 1,0 7,0-8,1-1,-1 0,1 0,0 0,0 1,0-1,0 0,1 0,-1-1,1 1,0 0,-1 0,1-1,1 1,-1-1,0 0,1 1,-1-1,1 0,-1-1,1 1,0 0,0-1,0 1,0-1,5 1,9 4,0-1,1-2,28 4,-28-5,39 7,-1 0,71 1,215-11,-336 1,-1 0,1 0,0-1,-1 0,1 0,0-1,-1 1,0-1,1 0,-1-1,0 1,0-1,9-7,-11 8,-1-1,0 1,1-1,-1 0,0 0,0 0,0 0,-1 0,1 0,-1 0,0 0,1-1,-2 1,1-1,0 1,-1 0,1-1,-1 0,0 1,0-1,0 1,-1-1,-1-6,0 5,0-1,0 0,-1 1,1-1,-1 1,-1 0,1 0,-1 0,0 0,0 1,0-1,-1 1,1 0,-1 0,0 1,0 0,-7-4,2 2,-1-1,0 2,0 0,-1 0,1 1,-1 0,-22-2,10 5,0 2,0 0,0 1,0 2,-41 12,36-8,0-2,0-1,-38 3,-259-10,-28 2,205 13,-64 1,-241-16,415 3,-57 9,-7 2,-53-10,95-3,0 2,0 3,-76 15,77-8,0-2,-91 2,-125-12,110-3,97 6,-125 23,126-14,-127 6,187-18,-31-1,0 2,1 2,-55 10,64-6,-12 3,1-1,-2-2,-61 2,-14-12,-111 4,198 4,0 1,0 1,-35 14,30-10,-60 13,-36-7,54-8,-76 19,54-4,-169 67,253-84,-1 0,2 2,-1 0,1 1,-25 22,7-5,19-14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E8F4AF-C67F-4FE6-AD48-F06A143D7ED4}" type="datetimeFigureOut">
              <a:rPr lang="en-IN" smtClean="0"/>
              <a:t>26-11-2023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899678-116C-42A3-A2E2-E1AF85A6A323}" type="slidenum">
              <a:rPr lang="en-IN" smtClean="0"/>
              <a:t>‹#›</a:t>
            </a:fld>
            <a:endParaRPr lang="en-IN"/>
          </a:p>
        </p:txBody>
      </p:sp>
    </p:spTree>
    <p:extLst>
      <p:ext uri="{BB962C8B-B14F-4D97-AF65-F5344CB8AC3E}">
        <p14:creationId xmlns:p14="http://schemas.microsoft.com/office/powerpoint/2010/main" val="3062354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8899678-116C-42A3-A2E2-E1AF85A6A323}" type="slidenum">
              <a:rPr lang="en-IN" smtClean="0"/>
              <a:t>6</a:t>
            </a:fld>
            <a:endParaRPr lang="en-IN"/>
          </a:p>
        </p:txBody>
      </p:sp>
    </p:spTree>
    <p:extLst>
      <p:ext uri="{BB962C8B-B14F-4D97-AF65-F5344CB8AC3E}">
        <p14:creationId xmlns:p14="http://schemas.microsoft.com/office/powerpoint/2010/main" val="364541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8899678-116C-42A3-A2E2-E1AF85A6A323}" type="slidenum">
              <a:rPr lang="en-IN" smtClean="0"/>
              <a:t>7</a:t>
            </a:fld>
            <a:endParaRPr lang="en-IN"/>
          </a:p>
        </p:txBody>
      </p:sp>
    </p:spTree>
    <p:extLst>
      <p:ext uri="{BB962C8B-B14F-4D97-AF65-F5344CB8AC3E}">
        <p14:creationId xmlns:p14="http://schemas.microsoft.com/office/powerpoint/2010/main" val="2129136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8B1DFB-E7CE-4AA8-B280-D734B7B6408E}"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44933F-B262-4088-A164-0B77015FD5B3}" type="slidenum">
              <a:rPr lang="en-IN" smtClean="0"/>
              <a:t>‹#›</a:t>
            </a:fld>
            <a:endParaRPr lang="en-IN"/>
          </a:p>
        </p:txBody>
      </p:sp>
    </p:spTree>
    <p:extLst>
      <p:ext uri="{BB962C8B-B14F-4D97-AF65-F5344CB8AC3E}">
        <p14:creationId xmlns:p14="http://schemas.microsoft.com/office/powerpoint/2010/main" val="1875604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8B1DFB-E7CE-4AA8-B280-D734B7B6408E}"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44933F-B262-4088-A164-0B77015FD5B3}" type="slidenum">
              <a:rPr lang="en-IN" smtClean="0"/>
              <a:t>‹#›</a:t>
            </a:fld>
            <a:endParaRPr lang="en-IN"/>
          </a:p>
        </p:txBody>
      </p:sp>
    </p:spTree>
    <p:extLst>
      <p:ext uri="{BB962C8B-B14F-4D97-AF65-F5344CB8AC3E}">
        <p14:creationId xmlns:p14="http://schemas.microsoft.com/office/powerpoint/2010/main" val="3711581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8B1DFB-E7CE-4AA8-B280-D734B7B6408E}"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44933F-B262-4088-A164-0B77015FD5B3}" type="slidenum">
              <a:rPr lang="en-IN" smtClean="0"/>
              <a:t>‹#›</a:t>
            </a:fld>
            <a:endParaRPr lang="en-IN"/>
          </a:p>
        </p:txBody>
      </p:sp>
    </p:spTree>
    <p:extLst>
      <p:ext uri="{BB962C8B-B14F-4D97-AF65-F5344CB8AC3E}">
        <p14:creationId xmlns:p14="http://schemas.microsoft.com/office/powerpoint/2010/main" val="1453866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8B1DFB-E7CE-4AA8-B280-D734B7B6408E}"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44933F-B262-4088-A164-0B77015FD5B3}" type="slidenum">
              <a:rPr lang="en-IN" smtClean="0"/>
              <a:t>‹#›</a:t>
            </a:fld>
            <a:endParaRPr lang="en-IN"/>
          </a:p>
        </p:txBody>
      </p:sp>
    </p:spTree>
    <p:extLst>
      <p:ext uri="{BB962C8B-B14F-4D97-AF65-F5344CB8AC3E}">
        <p14:creationId xmlns:p14="http://schemas.microsoft.com/office/powerpoint/2010/main" val="191472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8B1DFB-E7CE-4AA8-B280-D734B7B6408E}"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44933F-B262-4088-A164-0B77015FD5B3}" type="slidenum">
              <a:rPr lang="en-IN" smtClean="0"/>
              <a:t>‹#›</a:t>
            </a:fld>
            <a:endParaRPr lang="en-IN"/>
          </a:p>
        </p:txBody>
      </p:sp>
    </p:spTree>
    <p:extLst>
      <p:ext uri="{BB962C8B-B14F-4D97-AF65-F5344CB8AC3E}">
        <p14:creationId xmlns:p14="http://schemas.microsoft.com/office/powerpoint/2010/main" val="1359965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8B1DFB-E7CE-4AA8-B280-D734B7B6408E}" type="datetimeFigureOut">
              <a:rPr lang="en-IN" smtClean="0"/>
              <a:t>26-11-2023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44933F-B262-4088-A164-0B77015FD5B3}" type="slidenum">
              <a:rPr lang="en-IN" smtClean="0"/>
              <a:t>‹#›</a:t>
            </a:fld>
            <a:endParaRPr lang="en-IN"/>
          </a:p>
        </p:txBody>
      </p:sp>
    </p:spTree>
    <p:extLst>
      <p:ext uri="{BB962C8B-B14F-4D97-AF65-F5344CB8AC3E}">
        <p14:creationId xmlns:p14="http://schemas.microsoft.com/office/powerpoint/2010/main" val="2557132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8B1DFB-E7CE-4AA8-B280-D734B7B6408E}" type="datetimeFigureOut">
              <a:rPr lang="en-IN" smtClean="0"/>
              <a:t>26-11-2023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44933F-B262-4088-A164-0B77015FD5B3}" type="slidenum">
              <a:rPr lang="en-IN" smtClean="0"/>
              <a:t>‹#›</a:t>
            </a:fld>
            <a:endParaRPr lang="en-IN"/>
          </a:p>
        </p:txBody>
      </p:sp>
    </p:spTree>
    <p:extLst>
      <p:ext uri="{BB962C8B-B14F-4D97-AF65-F5344CB8AC3E}">
        <p14:creationId xmlns:p14="http://schemas.microsoft.com/office/powerpoint/2010/main" val="122014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8B1DFB-E7CE-4AA8-B280-D734B7B6408E}" type="datetimeFigureOut">
              <a:rPr lang="en-IN" smtClean="0"/>
              <a:t>26-11-2023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44933F-B262-4088-A164-0B77015FD5B3}" type="slidenum">
              <a:rPr lang="en-IN" smtClean="0"/>
              <a:t>‹#›</a:t>
            </a:fld>
            <a:endParaRPr lang="en-IN"/>
          </a:p>
        </p:txBody>
      </p:sp>
    </p:spTree>
    <p:extLst>
      <p:ext uri="{BB962C8B-B14F-4D97-AF65-F5344CB8AC3E}">
        <p14:creationId xmlns:p14="http://schemas.microsoft.com/office/powerpoint/2010/main" val="2861698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8B1DFB-E7CE-4AA8-B280-D734B7B6408E}" type="datetimeFigureOut">
              <a:rPr lang="en-IN" smtClean="0"/>
              <a:t>26-11-2023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44933F-B262-4088-A164-0B77015FD5B3}" type="slidenum">
              <a:rPr lang="en-IN" smtClean="0"/>
              <a:t>‹#›</a:t>
            </a:fld>
            <a:endParaRPr lang="en-IN"/>
          </a:p>
        </p:txBody>
      </p:sp>
    </p:spTree>
    <p:extLst>
      <p:ext uri="{BB962C8B-B14F-4D97-AF65-F5344CB8AC3E}">
        <p14:creationId xmlns:p14="http://schemas.microsoft.com/office/powerpoint/2010/main" val="1151649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8B1DFB-E7CE-4AA8-B280-D734B7B6408E}" type="datetimeFigureOut">
              <a:rPr lang="en-IN" smtClean="0"/>
              <a:t>26-11-2023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44933F-B262-4088-A164-0B77015FD5B3}" type="slidenum">
              <a:rPr lang="en-IN" smtClean="0"/>
              <a:t>‹#›</a:t>
            </a:fld>
            <a:endParaRPr lang="en-IN"/>
          </a:p>
        </p:txBody>
      </p:sp>
    </p:spTree>
    <p:extLst>
      <p:ext uri="{BB962C8B-B14F-4D97-AF65-F5344CB8AC3E}">
        <p14:creationId xmlns:p14="http://schemas.microsoft.com/office/powerpoint/2010/main" val="1244855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8B1DFB-E7CE-4AA8-B280-D734B7B6408E}" type="datetimeFigureOut">
              <a:rPr lang="en-IN" smtClean="0"/>
              <a:t>26-11-2023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44933F-B262-4088-A164-0B77015FD5B3}" type="slidenum">
              <a:rPr lang="en-IN" smtClean="0"/>
              <a:t>‹#›</a:t>
            </a:fld>
            <a:endParaRPr lang="en-IN"/>
          </a:p>
        </p:txBody>
      </p:sp>
    </p:spTree>
    <p:extLst>
      <p:ext uri="{BB962C8B-B14F-4D97-AF65-F5344CB8AC3E}">
        <p14:creationId xmlns:p14="http://schemas.microsoft.com/office/powerpoint/2010/main" val="1700828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8B1DFB-E7CE-4AA8-B280-D734B7B6408E}" type="datetimeFigureOut">
              <a:rPr lang="en-IN" smtClean="0"/>
              <a:t>26-11-2023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44933F-B262-4088-A164-0B77015FD5B3}" type="slidenum">
              <a:rPr lang="en-IN" smtClean="0"/>
              <a:t>‹#›</a:t>
            </a:fld>
            <a:endParaRPr lang="en-IN"/>
          </a:p>
        </p:txBody>
      </p:sp>
    </p:spTree>
    <p:extLst>
      <p:ext uri="{BB962C8B-B14F-4D97-AF65-F5344CB8AC3E}">
        <p14:creationId xmlns:p14="http://schemas.microsoft.com/office/powerpoint/2010/main" val="393280249"/>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jpeg"/><Relationship Id="rId15" Type="http://schemas.openxmlformats.org/officeDocument/2006/relationships/image" Target="../media/image20.pn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240.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4.xml"/><Relationship Id="rId11" Type="http://schemas.openxmlformats.org/officeDocument/2006/relationships/image" Target="../media/image43.png"/><Relationship Id="rId5" Type="http://schemas.openxmlformats.org/officeDocument/2006/relationships/image" Target="../media/image40.png"/><Relationship Id="rId10" Type="http://schemas.openxmlformats.org/officeDocument/2006/relationships/customXml" Target="../ink/ink6.xml"/><Relationship Id="rId4" Type="http://schemas.openxmlformats.org/officeDocument/2006/relationships/customXml" Target="../ink/ink3.xml"/><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78F70-070A-2D1C-A230-31520506D2A6}"/>
              </a:ext>
            </a:extLst>
          </p:cNvPr>
          <p:cNvSpPr>
            <a:spLocks noGrp="1"/>
          </p:cNvSpPr>
          <p:nvPr>
            <p:ph type="ctrTitle"/>
          </p:nvPr>
        </p:nvSpPr>
        <p:spPr>
          <a:xfrm>
            <a:off x="1524000" y="235955"/>
            <a:ext cx="9144000" cy="2387600"/>
          </a:xfrm>
        </p:spPr>
        <p:txBody>
          <a:bodyPr>
            <a:normAutofit/>
          </a:bodyPr>
          <a:lstStyle/>
          <a:p>
            <a:r>
              <a:rPr lang="en-US" b="1" i="0" dirty="0">
                <a:effectLst/>
                <a:latin typeface="Agency FB" panose="020B0503020202020204" pitchFamily="34" charset="0"/>
              </a:rPr>
              <a:t>Dashtoon: Lightning Fast Comic Revolution</a:t>
            </a:r>
            <a:endParaRPr lang="en-IN" dirty="0">
              <a:latin typeface="Agency FB" panose="020B0503020202020204" pitchFamily="34" charset="0"/>
            </a:endParaRPr>
          </a:p>
        </p:txBody>
      </p:sp>
      <p:sp>
        <p:nvSpPr>
          <p:cNvPr id="3" name="Subtitle 2">
            <a:extLst>
              <a:ext uri="{FF2B5EF4-FFF2-40B4-BE49-F238E27FC236}">
                <a16:creationId xmlns:a16="http://schemas.microsoft.com/office/drawing/2014/main" id="{3256D07E-70F8-573F-AC0B-C0E1A9E67E81}"/>
              </a:ext>
            </a:extLst>
          </p:cNvPr>
          <p:cNvSpPr>
            <a:spLocks noGrp="1"/>
          </p:cNvSpPr>
          <p:nvPr>
            <p:ph type="subTitle" idx="1"/>
          </p:nvPr>
        </p:nvSpPr>
        <p:spPr>
          <a:xfrm>
            <a:off x="152400" y="2911573"/>
            <a:ext cx="11887200" cy="2387600"/>
          </a:xfrm>
        </p:spPr>
        <p:txBody>
          <a:bodyPr>
            <a:normAutofit/>
          </a:bodyPr>
          <a:lstStyle/>
          <a:p>
            <a:r>
              <a:rPr lang="en-US" dirty="0">
                <a:latin typeface="Agency FB" panose="020B0503020202020204" pitchFamily="34" charset="0"/>
              </a:rPr>
              <a:t>Dashtoon stands at the forefront of innovation, reshaping the landscape of comic creation through the power of Generative AI. This platform is a beacon for storytellers, providing them with unparalleled tools to effortlessly craft digital comics. In a world where artistic skills often pose a barrier, Dashtoon emerges as a catalyst, enabling creators to translate their narratives into captivating visual stories with unprecedented ease and speed.</a:t>
            </a:r>
            <a:endParaRPr lang="en-IN" dirty="0">
              <a:latin typeface="Agency FB" panose="020B0503020202020204" pitchFamily="34" charset="0"/>
            </a:endParaRPr>
          </a:p>
        </p:txBody>
      </p:sp>
      <p:pic>
        <p:nvPicPr>
          <p:cNvPr id="7" name="Picture 6">
            <a:extLst>
              <a:ext uri="{FF2B5EF4-FFF2-40B4-BE49-F238E27FC236}">
                <a16:creationId xmlns:a16="http://schemas.microsoft.com/office/drawing/2014/main" id="{B6AE4237-E351-3935-F031-A80A6F4D3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74" y="167688"/>
            <a:ext cx="2156647" cy="662997"/>
          </a:xfrm>
          <a:prstGeom prst="rect">
            <a:avLst/>
          </a:prstGeom>
        </p:spPr>
      </p:pic>
      <p:pic>
        <p:nvPicPr>
          <p:cNvPr id="15" name="Picture 14">
            <a:extLst>
              <a:ext uri="{FF2B5EF4-FFF2-40B4-BE49-F238E27FC236}">
                <a16:creationId xmlns:a16="http://schemas.microsoft.com/office/drawing/2014/main" id="{DA605F11-6248-AC07-BA10-E81F94AEC362}"/>
              </a:ext>
            </a:extLst>
          </p:cNvPr>
          <p:cNvPicPr>
            <a:picLocks noChangeAspect="1"/>
          </p:cNvPicPr>
          <p:nvPr/>
        </p:nvPicPr>
        <p:blipFill>
          <a:blip r:embed="rId3"/>
          <a:stretch>
            <a:fillRect/>
          </a:stretch>
        </p:blipFill>
        <p:spPr>
          <a:xfrm>
            <a:off x="0" y="4767943"/>
            <a:ext cx="12192000" cy="2090057"/>
          </a:xfrm>
          <a:prstGeom prst="rect">
            <a:avLst/>
          </a:prstGeom>
        </p:spPr>
      </p:pic>
      <p:sp>
        <p:nvSpPr>
          <p:cNvPr id="16" name="TextBox 15">
            <a:extLst>
              <a:ext uri="{FF2B5EF4-FFF2-40B4-BE49-F238E27FC236}">
                <a16:creationId xmlns:a16="http://schemas.microsoft.com/office/drawing/2014/main" id="{DD47845D-F079-E8DE-1896-90C4AF1E9DE7}"/>
              </a:ext>
            </a:extLst>
          </p:cNvPr>
          <p:cNvSpPr txBox="1"/>
          <p:nvPr/>
        </p:nvSpPr>
        <p:spPr>
          <a:xfrm>
            <a:off x="9696450" y="0"/>
            <a:ext cx="2495550" cy="646331"/>
          </a:xfrm>
          <a:prstGeom prst="rect">
            <a:avLst/>
          </a:prstGeom>
          <a:noFill/>
        </p:spPr>
        <p:txBody>
          <a:bodyPr wrap="square" rtlCol="0">
            <a:spAutoFit/>
          </a:bodyPr>
          <a:lstStyle/>
          <a:p>
            <a:pPr algn="r"/>
            <a:r>
              <a:rPr lang="en-IN" b="1" dirty="0">
                <a:latin typeface="Courier New" panose="02070309020205020404" pitchFamily="49" charset="0"/>
                <a:cs typeface="Courier New" panose="02070309020205020404" pitchFamily="49" charset="0"/>
              </a:rPr>
              <a:t>TARUN KURAKULA</a:t>
            </a:r>
          </a:p>
          <a:p>
            <a:pPr algn="r"/>
            <a:r>
              <a:rPr lang="en-IN" b="1" dirty="0">
                <a:latin typeface="Courier New" panose="02070309020205020404" pitchFamily="49" charset="0"/>
                <a:cs typeface="Courier New" panose="02070309020205020404" pitchFamily="49" charset="0"/>
              </a:rPr>
              <a:t>IIT KANPUR</a:t>
            </a:r>
          </a:p>
        </p:txBody>
      </p:sp>
    </p:spTree>
    <p:extLst>
      <p:ext uri="{BB962C8B-B14F-4D97-AF65-F5344CB8AC3E}">
        <p14:creationId xmlns:p14="http://schemas.microsoft.com/office/powerpoint/2010/main" val="1275614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AE4237-E351-3935-F031-A80A6F4D3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74" y="167688"/>
            <a:ext cx="2156647" cy="662997"/>
          </a:xfrm>
          <a:prstGeom prst="rect">
            <a:avLst/>
          </a:prstGeom>
        </p:spPr>
      </p:pic>
      <p:pic>
        <p:nvPicPr>
          <p:cNvPr id="5" name="Picture 4">
            <a:extLst>
              <a:ext uri="{FF2B5EF4-FFF2-40B4-BE49-F238E27FC236}">
                <a16:creationId xmlns:a16="http://schemas.microsoft.com/office/drawing/2014/main" id="{B1324D8D-9A34-BF87-1E1E-AEB0AA523AF3}"/>
              </a:ext>
            </a:extLst>
          </p:cNvPr>
          <p:cNvPicPr>
            <a:picLocks noChangeAspect="1"/>
          </p:cNvPicPr>
          <p:nvPr/>
        </p:nvPicPr>
        <p:blipFill>
          <a:blip r:embed="rId3"/>
          <a:stretch>
            <a:fillRect/>
          </a:stretch>
        </p:blipFill>
        <p:spPr>
          <a:xfrm>
            <a:off x="7262963" y="167688"/>
            <a:ext cx="4819263" cy="3478197"/>
          </a:xfrm>
          <a:prstGeom prst="rect">
            <a:avLst/>
          </a:prstGeom>
        </p:spPr>
      </p:pic>
      <p:sp>
        <p:nvSpPr>
          <p:cNvPr id="9" name="TextBox 8">
            <a:extLst>
              <a:ext uri="{FF2B5EF4-FFF2-40B4-BE49-F238E27FC236}">
                <a16:creationId xmlns:a16="http://schemas.microsoft.com/office/drawing/2014/main" id="{21C4541E-929C-C446-8CDA-592A006BB872}"/>
              </a:ext>
            </a:extLst>
          </p:cNvPr>
          <p:cNvSpPr txBox="1"/>
          <p:nvPr/>
        </p:nvSpPr>
        <p:spPr>
          <a:xfrm>
            <a:off x="366521" y="951722"/>
            <a:ext cx="2964273" cy="461665"/>
          </a:xfrm>
          <a:prstGeom prst="rect">
            <a:avLst/>
          </a:prstGeom>
          <a:noFill/>
        </p:spPr>
        <p:txBody>
          <a:bodyPr wrap="none" rtlCol="0">
            <a:spAutoFit/>
          </a:bodyPr>
          <a:lstStyle/>
          <a:p>
            <a:r>
              <a:rPr lang="en-IN" sz="2400" b="1" i="0" u="sng" dirty="0">
                <a:effectLst/>
                <a:latin typeface="Agency FB" panose="020B0503020202020204" pitchFamily="34" charset="0"/>
              </a:rPr>
              <a:t>Key Features Of Dashtoon</a:t>
            </a:r>
            <a:r>
              <a:rPr lang="en-IN" sz="2400" b="1" i="0" dirty="0">
                <a:effectLst/>
                <a:latin typeface="Tempus Sans ITC" panose="04020404030D07020202" pitchFamily="82" charset="0"/>
              </a:rPr>
              <a:t>:</a:t>
            </a:r>
            <a:endParaRPr lang="en-IN" sz="2400" b="1" dirty="0">
              <a:latin typeface="Tempus Sans ITC" panose="04020404030D07020202" pitchFamily="82" charset="0"/>
            </a:endParaRPr>
          </a:p>
        </p:txBody>
      </p:sp>
      <p:sp>
        <p:nvSpPr>
          <p:cNvPr id="10" name="TextBox 9">
            <a:extLst>
              <a:ext uri="{FF2B5EF4-FFF2-40B4-BE49-F238E27FC236}">
                <a16:creationId xmlns:a16="http://schemas.microsoft.com/office/drawing/2014/main" id="{A43C2DD0-4744-0116-FF60-4293D97C4962}"/>
              </a:ext>
            </a:extLst>
          </p:cNvPr>
          <p:cNvSpPr txBox="1"/>
          <p:nvPr/>
        </p:nvSpPr>
        <p:spPr>
          <a:xfrm>
            <a:off x="366522" y="1413387"/>
            <a:ext cx="6519470" cy="472437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gency FB" panose="020B0503020202020204" pitchFamily="34" charset="0"/>
              </a:rPr>
              <a:t>Generative AI Tools for Storytellers:</a:t>
            </a:r>
          </a:p>
          <a:p>
            <a:r>
              <a:rPr lang="en-US" sz="1400" dirty="0">
                <a:latin typeface="Agency FB" panose="020B0503020202020204" pitchFamily="34" charset="0"/>
              </a:rPr>
              <a:t> Dashtoon empowers storytellers with cutting-edge generative AI tools, allowing them to bring their narratives to life without the need for advanced artistic skills. </a:t>
            </a:r>
          </a:p>
          <a:p>
            <a:endParaRPr lang="en-US" sz="1400" dirty="0">
              <a:latin typeface="Agency FB" panose="020B0503020202020204" pitchFamily="34" charset="0"/>
            </a:endParaRPr>
          </a:p>
          <a:p>
            <a:pPr marL="171450" indent="-171450">
              <a:buFont typeface="Arial" panose="020B0604020202020204" pitchFamily="34" charset="0"/>
              <a:buChar char="•"/>
            </a:pPr>
            <a:r>
              <a:rPr lang="en-US" dirty="0">
                <a:latin typeface="Agency FB" panose="020B0503020202020204" pitchFamily="34" charset="0"/>
              </a:rPr>
              <a:t>  </a:t>
            </a:r>
            <a:r>
              <a:rPr lang="en-US" sz="2000" dirty="0">
                <a:latin typeface="Agency FB" panose="020B0503020202020204" pitchFamily="34" charset="0"/>
              </a:rPr>
              <a:t>Daily Release of New Episodes on Dashtoon Comic Reader:</a:t>
            </a:r>
          </a:p>
          <a:p>
            <a:r>
              <a:rPr lang="en-US" sz="1400" dirty="0">
                <a:latin typeface="Agency FB" panose="020B0503020202020204" pitchFamily="34" charset="0"/>
              </a:rPr>
              <a:t>Experience a daily dose of creativity with Dashtoon's commitment to releasing new episodes regularly on the Dashtoon Comic Reader platform, keeping audiences engaged and entertained.</a:t>
            </a:r>
          </a:p>
          <a:p>
            <a:endParaRPr lang="en-US" sz="1100" dirty="0">
              <a:latin typeface="Agency FB" panose="020B0503020202020204" pitchFamily="34" charset="0"/>
            </a:endParaRPr>
          </a:p>
          <a:p>
            <a:pPr marL="285750" indent="-285750">
              <a:buFont typeface="Arial" panose="020B0604020202020204" pitchFamily="34" charset="0"/>
              <a:buChar char="•"/>
            </a:pPr>
            <a:r>
              <a:rPr lang="en-US" sz="2000" dirty="0">
                <a:latin typeface="Agency FB" panose="020B0503020202020204" pitchFamily="34" charset="0"/>
              </a:rPr>
              <a:t>Frequent Updates (Almost 1,000 new episodes monthly):</a:t>
            </a:r>
          </a:p>
          <a:p>
            <a:r>
              <a:rPr lang="en-US" sz="1400" dirty="0">
                <a:latin typeface="Agency FB" panose="020B0503020202020204" pitchFamily="34" charset="0"/>
              </a:rPr>
              <a:t>Stay at the forefront of content with Dashtoon's impressive frequency, introducing nearly 1,000 new episodes each month, ensuring a continuous flow of fresh and exciting stories.</a:t>
            </a:r>
          </a:p>
          <a:p>
            <a:endParaRPr lang="en-US" sz="1100" dirty="0">
              <a:latin typeface="Agency FB" panose="020B0503020202020204" pitchFamily="34" charset="0"/>
            </a:endParaRPr>
          </a:p>
          <a:p>
            <a:pPr marL="285750" indent="-285750">
              <a:buFont typeface="Arial" panose="020B0604020202020204" pitchFamily="34" charset="0"/>
              <a:buChar char="•"/>
            </a:pPr>
            <a:r>
              <a:rPr lang="en-US" sz="2000" dirty="0">
                <a:latin typeface="Agency FB" panose="020B0503020202020204" pitchFamily="34" charset="0"/>
              </a:rPr>
              <a:t>Freemium Model with One Free Daily Episode:</a:t>
            </a:r>
          </a:p>
          <a:p>
            <a:r>
              <a:rPr lang="en-US" sz="1400" dirty="0">
                <a:latin typeface="Agency FB" panose="020B0503020202020204" pitchFamily="34" charset="0"/>
              </a:rPr>
              <a:t>Dashtoon adopts a user-friendly freemium model, providing users with access to one free daily episode, making high-quality digital comics accessible to all.</a:t>
            </a:r>
          </a:p>
          <a:p>
            <a:endParaRPr lang="en-US" sz="1100" dirty="0">
              <a:latin typeface="Agency FB" panose="020B0503020202020204" pitchFamily="34" charset="0"/>
            </a:endParaRPr>
          </a:p>
          <a:p>
            <a:pPr marL="285750" indent="-285750">
              <a:buFont typeface="Arial" panose="020B0604020202020204" pitchFamily="34" charset="0"/>
              <a:buChar char="•"/>
            </a:pPr>
            <a:r>
              <a:rPr lang="en-US" sz="2000" dirty="0">
                <a:latin typeface="Agency FB" panose="020B0503020202020204" pitchFamily="34" charset="0"/>
              </a:rPr>
              <a:t>Dashtoon Studio for Comic Creation:</a:t>
            </a:r>
          </a:p>
          <a:p>
            <a:r>
              <a:rPr lang="en-US" sz="1400" dirty="0">
                <a:latin typeface="Agency FB" panose="020B0503020202020204" pitchFamily="34" charset="0"/>
              </a:rPr>
              <a:t>Unleash your creativity with Dashtoon Studio, a feature-rich platform where creators can effortlessly translate ideas into visually stunning digital comics. Reduce creation time from 40-50 hours to just 5-6 hours, making comic creation efficient and enjoyable.</a:t>
            </a:r>
            <a:endParaRPr lang="en-IN" sz="1400" dirty="0">
              <a:latin typeface="Agency FB" panose="020B0503020202020204" pitchFamily="34" charset="0"/>
            </a:endParaRPr>
          </a:p>
        </p:txBody>
      </p:sp>
      <p:pic>
        <p:nvPicPr>
          <p:cNvPr id="16" name="Picture 15">
            <a:extLst>
              <a:ext uri="{FF2B5EF4-FFF2-40B4-BE49-F238E27FC236}">
                <a16:creationId xmlns:a16="http://schemas.microsoft.com/office/drawing/2014/main" id="{530B2262-695F-A1F9-D125-BAC1A8B6E506}"/>
              </a:ext>
            </a:extLst>
          </p:cNvPr>
          <p:cNvPicPr>
            <a:picLocks noChangeAspect="1"/>
          </p:cNvPicPr>
          <p:nvPr/>
        </p:nvPicPr>
        <p:blipFill>
          <a:blip r:embed="rId4"/>
          <a:stretch>
            <a:fillRect/>
          </a:stretch>
        </p:blipFill>
        <p:spPr>
          <a:xfrm>
            <a:off x="6885991" y="4231074"/>
            <a:ext cx="5096820" cy="2283323"/>
          </a:xfrm>
          <a:prstGeom prst="rect">
            <a:avLst/>
          </a:prstGeom>
        </p:spPr>
      </p:pic>
    </p:spTree>
    <p:extLst>
      <p:ext uri="{BB962C8B-B14F-4D97-AF65-F5344CB8AC3E}">
        <p14:creationId xmlns:p14="http://schemas.microsoft.com/office/powerpoint/2010/main" val="4005183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78F70-070A-2D1C-A230-31520506D2A6}"/>
              </a:ext>
            </a:extLst>
          </p:cNvPr>
          <p:cNvSpPr>
            <a:spLocks noGrp="1"/>
          </p:cNvSpPr>
          <p:nvPr>
            <p:ph type="ctrTitle"/>
          </p:nvPr>
        </p:nvSpPr>
        <p:spPr>
          <a:xfrm>
            <a:off x="3844212" y="-1193800"/>
            <a:ext cx="4503576" cy="2387600"/>
          </a:xfrm>
        </p:spPr>
        <p:txBody>
          <a:bodyPr>
            <a:normAutofit/>
          </a:bodyPr>
          <a:lstStyle/>
          <a:p>
            <a:br>
              <a:rPr lang="en-IN" sz="2800" dirty="0">
                <a:latin typeface="Tempus Sans ITC" panose="04020404030D07020202" pitchFamily="82" charset="0"/>
              </a:rPr>
            </a:br>
            <a:r>
              <a:rPr lang="en-IN" sz="2800" b="1" dirty="0">
                <a:latin typeface="Agency FB" panose="020B0503020202020204" pitchFamily="34" charset="0"/>
              </a:rPr>
              <a:t>Comparative Analysis:         Dashtoon vs. Competitors</a:t>
            </a:r>
          </a:p>
        </p:txBody>
      </p:sp>
      <p:pic>
        <p:nvPicPr>
          <p:cNvPr id="7" name="Picture 6">
            <a:extLst>
              <a:ext uri="{FF2B5EF4-FFF2-40B4-BE49-F238E27FC236}">
                <a16:creationId xmlns:a16="http://schemas.microsoft.com/office/drawing/2014/main" id="{B6AE4237-E351-3935-F031-A80A6F4D3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74" y="167688"/>
            <a:ext cx="2156647" cy="662997"/>
          </a:xfrm>
          <a:prstGeom prst="rect">
            <a:avLst/>
          </a:prstGeom>
        </p:spPr>
      </p:pic>
      <p:pic>
        <p:nvPicPr>
          <p:cNvPr id="20" name="Picture 19">
            <a:extLst>
              <a:ext uri="{FF2B5EF4-FFF2-40B4-BE49-F238E27FC236}">
                <a16:creationId xmlns:a16="http://schemas.microsoft.com/office/drawing/2014/main" id="{1C7EA745-DD9F-8C47-298D-D9C567538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3913" y="1514406"/>
            <a:ext cx="1690412" cy="519667"/>
          </a:xfrm>
          <a:prstGeom prst="rect">
            <a:avLst/>
          </a:prstGeom>
        </p:spPr>
      </p:pic>
      <p:pic>
        <p:nvPicPr>
          <p:cNvPr id="22" name="Picture 21">
            <a:extLst>
              <a:ext uri="{FF2B5EF4-FFF2-40B4-BE49-F238E27FC236}">
                <a16:creationId xmlns:a16="http://schemas.microsoft.com/office/drawing/2014/main" id="{FDAF9426-5E13-95E9-0D15-6A82FBAF640C}"/>
              </a:ext>
            </a:extLst>
          </p:cNvPr>
          <p:cNvPicPr>
            <a:picLocks noChangeAspect="1"/>
          </p:cNvPicPr>
          <p:nvPr/>
        </p:nvPicPr>
        <p:blipFill>
          <a:blip r:embed="rId3"/>
          <a:stretch>
            <a:fillRect/>
          </a:stretch>
        </p:blipFill>
        <p:spPr>
          <a:xfrm>
            <a:off x="6096000" y="1507234"/>
            <a:ext cx="1311744" cy="526839"/>
          </a:xfrm>
          <a:prstGeom prst="rect">
            <a:avLst/>
          </a:prstGeom>
        </p:spPr>
      </p:pic>
      <p:pic>
        <p:nvPicPr>
          <p:cNvPr id="23" name="Picture 22">
            <a:extLst>
              <a:ext uri="{FF2B5EF4-FFF2-40B4-BE49-F238E27FC236}">
                <a16:creationId xmlns:a16="http://schemas.microsoft.com/office/drawing/2014/main" id="{C702DA83-34EC-1974-C06D-6AFD64B1C68C}"/>
              </a:ext>
            </a:extLst>
          </p:cNvPr>
          <p:cNvPicPr>
            <a:picLocks noChangeAspect="1"/>
          </p:cNvPicPr>
          <p:nvPr/>
        </p:nvPicPr>
        <p:blipFill>
          <a:blip r:embed="rId4"/>
          <a:stretch>
            <a:fillRect/>
          </a:stretch>
        </p:blipFill>
        <p:spPr>
          <a:xfrm>
            <a:off x="8347788" y="1246778"/>
            <a:ext cx="1047750" cy="1047750"/>
          </a:xfrm>
          <a:prstGeom prst="rect">
            <a:avLst/>
          </a:prstGeom>
        </p:spPr>
      </p:pic>
      <p:pic>
        <p:nvPicPr>
          <p:cNvPr id="27" name="Picture 26">
            <a:extLst>
              <a:ext uri="{FF2B5EF4-FFF2-40B4-BE49-F238E27FC236}">
                <a16:creationId xmlns:a16="http://schemas.microsoft.com/office/drawing/2014/main" id="{54D9B59D-5848-EB90-B65C-6CCDED29B3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6247" y="1514406"/>
            <a:ext cx="981075" cy="552222"/>
          </a:xfrm>
          <a:prstGeom prst="rect">
            <a:avLst/>
          </a:prstGeom>
        </p:spPr>
      </p:pic>
      <p:cxnSp>
        <p:nvCxnSpPr>
          <p:cNvPr id="31" name="Straight Connector 30">
            <a:extLst>
              <a:ext uri="{FF2B5EF4-FFF2-40B4-BE49-F238E27FC236}">
                <a16:creationId xmlns:a16="http://schemas.microsoft.com/office/drawing/2014/main" id="{3DAC9D88-D7C7-475B-4C72-4E2421DF4175}"/>
              </a:ext>
            </a:extLst>
          </p:cNvPr>
          <p:cNvCxnSpPr/>
          <p:nvPr/>
        </p:nvCxnSpPr>
        <p:spPr>
          <a:xfrm>
            <a:off x="3041779" y="1507234"/>
            <a:ext cx="0" cy="5135361"/>
          </a:xfrm>
          <a:prstGeom prst="line">
            <a:avLst/>
          </a:prstGeom>
        </p:spPr>
        <p:style>
          <a:lnRef idx="3">
            <a:schemeClr val="accent4"/>
          </a:lnRef>
          <a:fillRef idx="0">
            <a:schemeClr val="accent4"/>
          </a:fillRef>
          <a:effectRef idx="2">
            <a:schemeClr val="accent4"/>
          </a:effectRef>
          <a:fontRef idx="minor">
            <a:schemeClr val="tx1"/>
          </a:fontRef>
        </p:style>
      </p:cxnSp>
      <p:cxnSp>
        <p:nvCxnSpPr>
          <p:cNvPr id="35" name="Straight Connector 34">
            <a:extLst>
              <a:ext uri="{FF2B5EF4-FFF2-40B4-BE49-F238E27FC236}">
                <a16:creationId xmlns:a16="http://schemas.microsoft.com/office/drawing/2014/main" id="{641DAEEC-ABB9-5172-C0EA-ED07F6C0EFFE}"/>
              </a:ext>
            </a:extLst>
          </p:cNvPr>
          <p:cNvCxnSpPr/>
          <p:nvPr/>
        </p:nvCxnSpPr>
        <p:spPr>
          <a:xfrm>
            <a:off x="270588" y="2294528"/>
            <a:ext cx="11663265" cy="0"/>
          </a:xfrm>
          <a:prstGeom prst="line">
            <a:avLst/>
          </a:prstGeom>
        </p:spPr>
        <p:style>
          <a:lnRef idx="3">
            <a:schemeClr val="accent6"/>
          </a:lnRef>
          <a:fillRef idx="0">
            <a:schemeClr val="accent6"/>
          </a:fillRef>
          <a:effectRef idx="2">
            <a:schemeClr val="accent6"/>
          </a:effectRef>
          <a:fontRef idx="minor">
            <a:schemeClr val="tx1"/>
          </a:fontRef>
        </p:style>
      </p:cxnSp>
      <p:sp>
        <p:nvSpPr>
          <p:cNvPr id="39" name="TextBox 38">
            <a:extLst>
              <a:ext uri="{FF2B5EF4-FFF2-40B4-BE49-F238E27FC236}">
                <a16:creationId xmlns:a16="http://schemas.microsoft.com/office/drawing/2014/main" id="{ACCFD4AE-06F8-436B-38EC-4A2A1B748272}"/>
              </a:ext>
            </a:extLst>
          </p:cNvPr>
          <p:cNvSpPr txBox="1"/>
          <p:nvPr/>
        </p:nvSpPr>
        <p:spPr>
          <a:xfrm>
            <a:off x="897436" y="1543339"/>
            <a:ext cx="1455768" cy="523220"/>
          </a:xfrm>
          <a:prstGeom prst="rect">
            <a:avLst/>
          </a:prstGeom>
          <a:noFill/>
        </p:spPr>
        <p:txBody>
          <a:bodyPr wrap="square" rtlCol="0">
            <a:spAutoFit/>
          </a:bodyPr>
          <a:lstStyle/>
          <a:p>
            <a:r>
              <a:rPr lang="en-IN" sz="2800" dirty="0"/>
              <a:t>Features</a:t>
            </a:r>
          </a:p>
        </p:txBody>
      </p:sp>
      <p:sp>
        <p:nvSpPr>
          <p:cNvPr id="40" name="TextBox 39">
            <a:extLst>
              <a:ext uri="{FF2B5EF4-FFF2-40B4-BE49-F238E27FC236}">
                <a16:creationId xmlns:a16="http://schemas.microsoft.com/office/drawing/2014/main" id="{32991BD3-F52F-E1F0-4E08-05BDB77EF98C}"/>
              </a:ext>
            </a:extLst>
          </p:cNvPr>
          <p:cNvSpPr txBox="1"/>
          <p:nvPr/>
        </p:nvSpPr>
        <p:spPr>
          <a:xfrm>
            <a:off x="317300" y="2303056"/>
            <a:ext cx="2596433" cy="1661993"/>
          </a:xfrm>
          <a:prstGeom prst="rect">
            <a:avLst/>
          </a:prstGeom>
          <a:noFill/>
        </p:spPr>
        <p:txBody>
          <a:bodyPr wrap="square" rtlCol="0">
            <a:spAutoFit/>
          </a:bodyPr>
          <a:lstStyle/>
          <a:p>
            <a:r>
              <a:rPr lang="en-IN" sz="1600" dirty="0"/>
              <a:t>Points of Differentiation (PODs)</a:t>
            </a:r>
          </a:p>
          <a:p>
            <a:pPr marL="285750" indent="-285750">
              <a:buFont typeface="Arial" panose="020B0604020202020204" pitchFamily="34" charset="0"/>
              <a:buChar char="•"/>
            </a:pPr>
            <a:r>
              <a:rPr lang="en-IN" sz="1400" dirty="0"/>
              <a:t>AI-powered creation tools </a:t>
            </a:r>
          </a:p>
          <a:p>
            <a:endParaRPr lang="en-IN" sz="1400" dirty="0"/>
          </a:p>
          <a:p>
            <a:pPr marL="285750" indent="-285750">
              <a:buFont typeface="Arial" panose="020B0604020202020204" pitchFamily="34" charset="0"/>
              <a:buChar char="•"/>
            </a:pPr>
            <a:r>
              <a:rPr lang="en-IN" sz="1400" dirty="0"/>
              <a:t>Daily episode release rate</a:t>
            </a:r>
          </a:p>
          <a:p>
            <a:endParaRPr lang="en-IN" sz="1400" dirty="0"/>
          </a:p>
          <a:p>
            <a:pPr marL="285750" indent="-285750">
              <a:buFont typeface="Arial" panose="020B0604020202020204" pitchFamily="34" charset="0"/>
              <a:buChar char="•"/>
            </a:pPr>
            <a:r>
              <a:rPr lang="en-IN" sz="1400" dirty="0"/>
              <a:t>Native creator community</a:t>
            </a:r>
          </a:p>
        </p:txBody>
      </p:sp>
      <p:cxnSp>
        <p:nvCxnSpPr>
          <p:cNvPr id="41" name="Straight Connector 40">
            <a:extLst>
              <a:ext uri="{FF2B5EF4-FFF2-40B4-BE49-F238E27FC236}">
                <a16:creationId xmlns:a16="http://schemas.microsoft.com/office/drawing/2014/main" id="{9D9B5C0B-EDF3-1148-0605-E303D2C5529E}"/>
              </a:ext>
            </a:extLst>
          </p:cNvPr>
          <p:cNvCxnSpPr/>
          <p:nvPr/>
        </p:nvCxnSpPr>
        <p:spPr>
          <a:xfrm>
            <a:off x="264367" y="4044553"/>
            <a:ext cx="11663265" cy="0"/>
          </a:xfrm>
          <a:prstGeom prst="line">
            <a:avLst/>
          </a:prstGeom>
        </p:spPr>
        <p:style>
          <a:lnRef idx="3">
            <a:schemeClr val="accent6"/>
          </a:lnRef>
          <a:fillRef idx="0">
            <a:schemeClr val="accent6"/>
          </a:fillRef>
          <a:effectRef idx="2">
            <a:schemeClr val="accent6"/>
          </a:effectRef>
          <a:fontRef idx="minor">
            <a:schemeClr val="tx1"/>
          </a:fontRef>
        </p:style>
      </p:cxnSp>
      <p:sp>
        <p:nvSpPr>
          <p:cNvPr id="42" name="TextBox 41">
            <a:extLst>
              <a:ext uri="{FF2B5EF4-FFF2-40B4-BE49-F238E27FC236}">
                <a16:creationId xmlns:a16="http://schemas.microsoft.com/office/drawing/2014/main" id="{69D302D7-6ED8-AB31-F37C-CAC9EC33AFD4}"/>
              </a:ext>
            </a:extLst>
          </p:cNvPr>
          <p:cNvSpPr txBox="1"/>
          <p:nvPr/>
        </p:nvSpPr>
        <p:spPr>
          <a:xfrm>
            <a:off x="4096576" y="2743268"/>
            <a:ext cx="472314" cy="338555"/>
          </a:xfrm>
          <a:prstGeom prst="rect">
            <a:avLst/>
          </a:prstGeom>
          <a:noFill/>
        </p:spPr>
        <p:txBody>
          <a:bodyPr wrap="square" rtlCol="0">
            <a:spAutoFit/>
          </a:bodyPr>
          <a:lstStyle/>
          <a:p>
            <a:r>
              <a:rPr lang="en-IN" sz="1600" b="1" dirty="0"/>
              <a:t>Yes</a:t>
            </a:r>
          </a:p>
        </p:txBody>
      </p:sp>
      <p:sp>
        <p:nvSpPr>
          <p:cNvPr id="44" name="TextBox 43">
            <a:extLst>
              <a:ext uri="{FF2B5EF4-FFF2-40B4-BE49-F238E27FC236}">
                <a16:creationId xmlns:a16="http://schemas.microsoft.com/office/drawing/2014/main" id="{41BCC420-917F-1D14-F6E5-A759A9252AEA}"/>
              </a:ext>
            </a:extLst>
          </p:cNvPr>
          <p:cNvSpPr txBox="1"/>
          <p:nvPr/>
        </p:nvSpPr>
        <p:spPr>
          <a:xfrm>
            <a:off x="4096576" y="3190305"/>
            <a:ext cx="472314" cy="338555"/>
          </a:xfrm>
          <a:prstGeom prst="rect">
            <a:avLst/>
          </a:prstGeom>
          <a:noFill/>
        </p:spPr>
        <p:txBody>
          <a:bodyPr wrap="square" rtlCol="0">
            <a:spAutoFit/>
          </a:bodyPr>
          <a:lstStyle/>
          <a:p>
            <a:r>
              <a:rPr lang="en-IN" sz="1600" b="1" dirty="0"/>
              <a:t>Yes</a:t>
            </a:r>
          </a:p>
        </p:txBody>
      </p:sp>
      <p:sp>
        <p:nvSpPr>
          <p:cNvPr id="45" name="TextBox 44">
            <a:extLst>
              <a:ext uri="{FF2B5EF4-FFF2-40B4-BE49-F238E27FC236}">
                <a16:creationId xmlns:a16="http://schemas.microsoft.com/office/drawing/2014/main" id="{890400E0-6712-6750-9AD1-5653D05AB084}"/>
              </a:ext>
            </a:extLst>
          </p:cNvPr>
          <p:cNvSpPr txBox="1"/>
          <p:nvPr/>
        </p:nvSpPr>
        <p:spPr>
          <a:xfrm>
            <a:off x="4096576" y="3606900"/>
            <a:ext cx="472314" cy="338555"/>
          </a:xfrm>
          <a:prstGeom prst="rect">
            <a:avLst/>
          </a:prstGeom>
          <a:noFill/>
        </p:spPr>
        <p:txBody>
          <a:bodyPr wrap="square" rtlCol="0">
            <a:spAutoFit/>
          </a:bodyPr>
          <a:lstStyle/>
          <a:p>
            <a:r>
              <a:rPr lang="en-IN" sz="1600" b="1" dirty="0"/>
              <a:t>Yes</a:t>
            </a:r>
          </a:p>
        </p:txBody>
      </p:sp>
      <p:sp>
        <p:nvSpPr>
          <p:cNvPr id="46" name="TextBox 45">
            <a:extLst>
              <a:ext uri="{FF2B5EF4-FFF2-40B4-BE49-F238E27FC236}">
                <a16:creationId xmlns:a16="http://schemas.microsoft.com/office/drawing/2014/main" id="{D6326045-4EEC-5D82-F53B-1694DBBBBFFD}"/>
              </a:ext>
            </a:extLst>
          </p:cNvPr>
          <p:cNvSpPr txBox="1"/>
          <p:nvPr/>
        </p:nvSpPr>
        <p:spPr>
          <a:xfrm>
            <a:off x="317300" y="4123791"/>
            <a:ext cx="2510593" cy="1200329"/>
          </a:xfrm>
          <a:prstGeom prst="rect">
            <a:avLst/>
          </a:prstGeom>
          <a:noFill/>
        </p:spPr>
        <p:txBody>
          <a:bodyPr wrap="square" rtlCol="0">
            <a:spAutoFit/>
          </a:bodyPr>
          <a:lstStyle/>
          <a:p>
            <a:r>
              <a:rPr lang="en-IN" sz="1600" dirty="0"/>
              <a:t>Points of Parity (POPs)</a:t>
            </a:r>
          </a:p>
          <a:p>
            <a:pPr marL="285750" indent="-285750">
              <a:buFont typeface="Arial" panose="020B0604020202020204" pitchFamily="34" charset="0"/>
              <a:buChar char="•"/>
            </a:pPr>
            <a:r>
              <a:rPr lang="en-US" sz="1400" dirty="0"/>
              <a:t>Freemium model with in-app purchases</a:t>
            </a:r>
          </a:p>
          <a:p>
            <a:endParaRPr lang="en-US" sz="1400" dirty="0"/>
          </a:p>
          <a:p>
            <a:pPr marL="285750" indent="-285750">
              <a:buFont typeface="Arial" panose="020B0604020202020204" pitchFamily="34" charset="0"/>
              <a:buChar char="•"/>
            </a:pPr>
            <a:r>
              <a:rPr lang="en-IN" sz="1400" dirty="0"/>
              <a:t>Vast library of comics</a:t>
            </a:r>
          </a:p>
        </p:txBody>
      </p:sp>
      <p:cxnSp>
        <p:nvCxnSpPr>
          <p:cNvPr id="47" name="Straight Connector 46">
            <a:extLst>
              <a:ext uri="{FF2B5EF4-FFF2-40B4-BE49-F238E27FC236}">
                <a16:creationId xmlns:a16="http://schemas.microsoft.com/office/drawing/2014/main" id="{D3D0E2C3-3D2D-C8E8-EEBC-13D3FF9B35DF}"/>
              </a:ext>
            </a:extLst>
          </p:cNvPr>
          <p:cNvCxnSpPr/>
          <p:nvPr/>
        </p:nvCxnSpPr>
        <p:spPr>
          <a:xfrm>
            <a:off x="267478" y="5409203"/>
            <a:ext cx="11663265" cy="0"/>
          </a:xfrm>
          <a:prstGeom prst="line">
            <a:avLst/>
          </a:prstGeom>
        </p:spPr>
        <p:style>
          <a:lnRef idx="3">
            <a:schemeClr val="accent6"/>
          </a:lnRef>
          <a:fillRef idx="0">
            <a:schemeClr val="accent6"/>
          </a:fillRef>
          <a:effectRef idx="2">
            <a:schemeClr val="accent6"/>
          </a:effectRef>
          <a:fontRef idx="minor">
            <a:schemeClr val="tx1"/>
          </a:fontRef>
        </p:style>
      </p:cxnSp>
      <p:sp>
        <p:nvSpPr>
          <p:cNvPr id="48" name="TextBox 47">
            <a:extLst>
              <a:ext uri="{FF2B5EF4-FFF2-40B4-BE49-F238E27FC236}">
                <a16:creationId xmlns:a16="http://schemas.microsoft.com/office/drawing/2014/main" id="{096E7F34-A078-B7AD-5EBD-436BC3EB1AEB}"/>
              </a:ext>
            </a:extLst>
          </p:cNvPr>
          <p:cNvSpPr txBox="1"/>
          <p:nvPr/>
        </p:nvSpPr>
        <p:spPr>
          <a:xfrm>
            <a:off x="682232" y="5841233"/>
            <a:ext cx="2295524" cy="369332"/>
          </a:xfrm>
          <a:prstGeom prst="rect">
            <a:avLst/>
          </a:prstGeom>
          <a:noFill/>
        </p:spPr>
        <p:txBody>
          <a:bodyPr wrap="square" rtlCol="0">
            <a:spAutoFit/>
          </a:bodyPr>
          <a:lstStyle/>
          <a:p>
            <a:r>
              <a:rPr lang="en-IN" dirty="0"/>
              <a:t>Target audience</a:t>
            </a:r>
          </a:p>
        </p:txBody>
      </p:sp>
      <p:sp>
        <p:nvSpPr>
          <p:cNvPr id="49" name="TextBox 48">
            <a:extLst>
              <a:ext uri="{FF2B5EF4-FFF2-40B4-BE49-F238E27FC236}">
                <a16:creationId xmlns:a16="http://schemas.microsoft.com/office/drawing/2014/main" id="{9B2A243E-DA61-2C3D-E953-178A1813A5C5}"/>
              </a:ext>
            </a:extLst>
          </p:cNvPr>
          <p:cNvSpPr txBox="1"/>
          <p:nvPr/>
        </p:nvSpPr>
        <p:spPr>
          <a:xfrm>
            <a:off x="6515717" y="2739808"/>
            <a:ext cx="472309" cy="338554"/>
          </a:xfrm>
          <a:prstGeom prst="rect">
            <a:avLst/>
          </a:prstGeom>
          <a:noFill/>
        </p:spPr>
        <p:txBody>
          <a:bodyPr wrap="square" rtlCol="0">
            <a:spAutoFit/>
          </a:bodyPr>
          <a:lstStyle/>
          <a:p>
            <a:r>
              <a:rPr lang="en-IN" sz="1600" b="1" dirty="0"/>
              <a:t>No</a:t>
            </a:r>
          </a:p>
        </p:txBody>
      </p:sp>
      <p:sp>
        <p:nvSpPr>
          <p:cNvPr id="50" name="TextBox 49">
            <a:extLst>
              <a:ext uri="{FF2B5EF4-FFF2-40B4-BE49-F238E27FC236}">
                <a16:creationId xmlns:a16="http://schemas.microsoft.com/office/drawing/2014/main" id="{70AE7E9B-CA0D-069A-6C12-F880386C2654}"/>
              </a:ext>
            </a:extLst>
          </p:cNvPr>
          <p:cNvSpPr txBox="1"/>
          <p:nvPr/>
        </p:nvSpPr>
        <p:spPr>
          <a:xfrm>
            <a:off x="6515717" y="3189096"/>
            <a:ext cx="472309" cy="338554"/>
          </a:xfrm>
          <a:prstGeom prst="rect">
            <a:avLst/>
          </a:prstGeom>
          <a:noFill/>
        </p:spPr>
        <p:txBody>
          <a:bodyPr wrap="square" rtlCol="0">
            <a:spAutoFit/>
          </a:bodyPr>
          <a:lstStyle/>
          <a:p>
            <a:r>
              <a:rPr lang="en-IN" sz="1600" b="1" dirty="0"/>
              <a:t>No</a:t>
            </a:r>
          </a:p>
        </p:txBody>
      </p:sp>
      <p:sp>
        <p:nvSpPr>
          <p:cNvPr id="51" name="TextBox 50">
            <a:extLst>
              <a:ext uri="{FF2B5EF4-FFF2-40B4-BE49-F238E27FC236}">
                <a16:creationId xmlns:a16="http://schemas.microsoft.com/office/drawing/2014/main" id="{DF5B7891-93CB-E5EA-8C63-DE387B07F65E}"/>
              </a:ext>
            </a:extLst>
          </p:cNvPr>
          <p:cNvSpPr txBox="1"/>
          <p:nvPr/>
        </p:nvSpPr>
        <p:spPr>
          <a:xfrm>
            <a:off x="6515717" y="3626495"/>
            <a:ext cx="472309" cy="338554"/>
          </a:xfrm>
          <a:prstGeom prst="rect">
            <a:avLst/>
          </a:prstGeom>
          <a:noFill/>
        </p:spPr>
        <p:txBody>
          <a:bodyPr wrap="square" rtlCol="0">
            <a:spAutoFit/>
          </a:bodyPr>
          <a:lstStyle/>
          <a:p>
            <a:r>
              <a:rPr lang="en-IN" sz="1600" b="1" dirty="0"/>
              <a:t>No</a:t>
            </a:r>
          </a:p>
        </p:txBody>
      </p:sp>
      <p:sp>
        <p:nvSpPr>
          <p:cNvPr id="52" name="TextBox 51">
            <a:extLst>
              <a:ext uri="{FF2B5EF4-FFF2-40B4-BE49-F238E27FC236}">
                <a16:creationId xmlns:a16="http://schemas.microsoft.com/office/drawing/2014/main" id="{06E33E7E-6897-F35A-EFDB-9402B62FCF40}"/>
              </a:ext>
            </a:extLst>
          </p:cNvPr>
          <p:cNvSpPr txBox="1"/>
          <p:nvPr/>
        </p:nvSpPr>
        <p:spPr>
          <a:xfrm>
            <a:off x="8635507" y="3601533"/>
            <a:ext cx="472309" cy="338554"/>
          </a:xfrm>
          <a:prstGeom prst="rect">
            <a:avLst/>
          </a:prstGeom>
          <a:noFill/>
        </p:spPr>
        <p:txBody>
          <a:bodyPr wrap="square" rtlCol="0">
            <a:spAutoFit/>
          </a:bodyPr>
          <a:lstStyle/>
          <a:p>
            <a:r>
              <a:rPr lang="en-IN" sz="1600" b="1" dirty="0"/>
              <a:t>No</a:t>
            </a:r>
          </a:p>
        </p:txBody>
      </p:sp>
      <p:sp>
        <p:nvSpPr>
          <p:cNvPr id="53" name="TextBox 52">
            <a:extLst>
              <a:ext uri="{FF2B5EF4-FFF2-40B4-BE49-F238E27FC236}">
                <a16:creationId xmlns:a16="http://schemas.microsoft.com/office/drawing/2014/main" id="{5E3BDE51-734C-D028-34A3-9F4F52693206}"/>
              </a:ext>
            </a:extLst>
          </p:cNvPr>
          <p:cNvSpPr txBox="1"/>
          <p:nvPr/>
        </p:nvSpPr>
        <p:spPr>
          <a:xfrm>
            <a:off x="8635508" y="3190883"/>
            <a:ext cx="472309" cy="338554"/>
          </a:xfrm>
          <a:prstGeom prst="rect">
            <a:avLst/>
          </a:prstGeom>
          <a:noFill/>
        </p:spPr>
        <p:txBody>
          <a:bodyPr wrap="square" rtlCol="0">
            <a:spAutoFit/>
          </a:bodyPr>
          <a:lstStyle/>
          <a:p>
            <a:r>
              <a:rPr lang="en-IN" sz="1600" b="1" dirty="0"/>
              <a:t>No</a:t>
            </a:r>
          </a:p>
        </p:txBody>
      </p:sp>
      <p:sp>
        <p:nvSpPr>
          <p:cNvPr id="54" name="TextBox 53">
            <a:extLst>
              <a:ext uri="{FF2B5EF4-FFF2-40B4-BE49-F238E27FC236}">
                <a16:creationId xmlns:a16="http://schemas.microsoft.com/office/drawing/2014/main" id="{8D37851B-EEA0-B14D-BFB2-8B4426721A7C}"/>
              </a:ext>
            </a:extLst>
          </p:cNvPr>
          <p:cNvSpPr txBox="1"/>
          <p:nvPr/>
        </p:nvSpPr>
        <p:spPr>
          <a:xfrm>
            <a:off x="8635508" y="2739808"/>
            <a:ext cx="472309" cy="338554"/>
          </a:xfrm>
          <a:prstGeom prst="rect">
            <a:avLst/>
          </a:prstGeom>
          <a:noFill/>
        </p:spPr>
        <p:txBody>
          <a:bodyPr wrap="square" rtlCol="0">
            <a:spAutoFit/>
          </a:bodyPr>
          <a:lstStyle/>
          <a:p>
            <a:r>
              <a:rPr lang="en-IN" sz="1600" b="1" dirty="0"/>
              <a:t>No</a:t>
            </a:r>
          </a:p>
        </p:txBody>
      </p:sp>
      <p:sp>
        <p:nvSpPr>
          <p:cNvPr id="55" name="TextBox 54">
            <a:extLst>
              <a:ext uri="{FF2B5EF4-FFF2-40B4-BE49-F238E27FC236}">
                <a16:creationId xmlns:a16="http://schemas.microsoft.com/office/drawing/2014/main" id="{6FB02A61-2D8A-FA17-CF10-03175D6CA1C3}"/>
              </a:ext>
            </a:extLst>
          </p:cNvPr>
          <p:cNvSpPr txBox="1"/>
          <p:nvPr/>
        </p:nvSpPr>
        <p:spPr>
          <a:xfrm>
            <a:off x="10739155" y="3626495"/>
            <a:ext cx="472309" cy="338554"/>
          </a:xfrm>
          <a:prstGeom prst="rect">
            <a:avLst/>
          </a:prstGeom>
          <a:noFill/>
        </p:spPr>
        <p:txBody>
          <a:bodyPr wrap="square" rtlCol="0">
            <a:spAutoFit/>
          </a:bodyPr>
          <a:lstStyle/>
          <a:p>
            <a:r>
              <a:rPr lang="en-IN" sz="1600" b="1" dirty="0"/>
              <a:t>No</a:t>
            </a:r>
          </a:p>
        </p:txBody>
      </p:sp>
      <p:sp>
        <p:nvSpPr>
          <p:cNvPr id="56" name="TextBox 55">
            <a:extLst>
              <a:ext uri="{FF2B5EF4-FFF2-40B4-BE49-F238E27FC236}">
                <a16:creationId xmlns:a16="http://schemas.microsoft.com/office/drawing/2014/main" id="{E26BBFAA-4A1F-39BF-E538-42C9F15F2740}"/>
              </a:ext>
            </a:extLst>
          </p:cNvPr>
          <p:cNvSpPr txBox="1"/>
          <p:nvPr/>
        </p:nvSpPr>
        <p:spPr>
          <a:xfrm>
            <a:off x="10739154" y="3188027"/>
            <a:ext cx="472309" cy="338554"/>
          </a:xfrm>
          <a:prstGeom prst="rect">
            <a:avLst/>
          </a:prstGeom>
          <a:noFill/>
        </p:spPr>
        <p:txBody>
          <a:bodyPr wrap="square" rtlCol="0">
            <a:spAutoFit/>
          </a:bodyPr>
          <a:lstStyle/>
          <a:p>
            <a:r>
              <a:rPr lang="en-IN" sz="1600" b="1" dirty="0"/>
              <a:t>No</a:t>
            </a:r>
          </a:p>
        </p:txBody>
      </p:sp>
      <p:sp>
        <p:nvSpPr>
          <p:cNvPr id="57" name="TextBox 56">
            <a:extLst>
              <a:ext uri="{FF2B5EF4-FFF2-40B4-BE49-F238E27FC236}">
                <a16:creationId xmlns:a16="http://schemas.microsoft.com/office/drawing/2014/main" id="{ED52DDF0-29D3-EC61-B18A-78639C911A94}"/>
              </a:ext>
            </a:extLst>
          </p:cNvPr>
          <p:cNvSpPr txBox="1"/>
          <p:nvPr/>
        </p:nvSpPr>
        <p:spPr>
          <a:xfrm>
            <a:off x="10740629" y="2739808"/>
            <a:ext cx="472309" cy="338554"/>
          </a:xfrm>
          <a:prstGeom prst="rect">
            <a:avLst/>
          </a:prstGeom>
          <a:noFill/>
        </p:spPr>
        <p:txBody>
          <a:bodyPr wrap="square" rtlCol="0">
            <a:spAutoFit/>
          </a:bodyPr>
          <a:lstStyle/>
          <a:p>
            <a:r>
              <a:rPr lang="en-IN" sz="1600" b="1" dirty="0"/>
              <a:t>No</a:t>
            </a:r>
          </a:p>
        </p:txBody>
      </p:sp>
      <p:sp>
        <p:nvSpPr>
          <p:cNvPr id="60" name="TextBox 59">
            <a:extLst>
              <a:ext uri="{FF2B5EF4-FFF2-40B4-BE49-F238E27FC236}">
                <a16:creationId xmlns:a16="http://schemas.microsoft.com/office/drawing/2014/main" id="{B3F086C0-F91F-C3EE-B43F-5A1654DC25BF}"/>
              </a:ext>
            </a:extLst>
          </p:cNvPr>
          <p:cNvSpPr txBox="1"/>
          <p:nvPr/>
        </p:nvSpPr>
        <p:spPr>
          <a:xfrm>
            <a:off x="6512393" y="4345892"/>
            <a:ext cx="472309" cy="338554"/>
          </a:xfrm>
          <a:prstGeom prst="rect">
            <a:avLst/>
          </a:prstGeom>
          <a:noFill/>
        </p:spPr>
        <p:txBody>
          <a:bodyPr wrap="square" rtlCol="0">
            <a:spAutoFit/>
          </a:bodyPr>
          <a:lstStyle/>
          <a:p>
            <a:r>
              <a:rPr lang="en-IN" sz="1600" b="1" dirty="0"/>
              <a:t>No</a:t>
            </a:r>
          </a:p>
        </p:txBody>
      </p:sp>
      <p:sp>
        <p:nvSpPr>
          <p:cNvPr id="61" name="TextBox 60">
            <a:extLst>
              <a:ext uri="{FF2B5EF4-FFF2-40B4-BE49-F238E27FC236}">
                <a16:creationId xmlns:a16="http://schemas.microsoft.com/office/drawing/2014/main" id="{35ABB437-0868-59C9-0162-1B89BD2CC743}"/>
              </a:ext>
            </a:extLst>
          </p:cNvPr>
          <p:cNvSpPr txBox="1"/>
          <p:nvPr/>
        </p:nvSpPr>
        <p:spPr>
          <a:xfrm>
            <a:off x="6512388" y="4942332"/>
            <a:ext cx="472314" cy="338555"/>
          </a:xfrm>
          <a:prstGeom prst="rect">
            <a:avLst/>
          </a:prstGeom>
          <a:noFill/>
        </p:spPr>
        <p:txBody>
          <a:bodyPr wrap="square" rtlCol="0">
            <a:spAutoFit/>
          </a:bodyPr>
          <a:lstStyle/>
          <a:p>
            <a:r>
              <a:rPr lang="en-IN" sz="1600" b="1" dirty="0"/>
              <a:t>Yes</a:t>
            </a:r>
          </a:p>
        </p:txBody>
      </p:sp>
      <p:sp>
        <p:nvSpPr>
          <p:cNvPr id="62" name="TextBox 61">
            <a:extLst>
              <a:ext uri="{FF2B5EF4-FFF2-40B4-BE49-F238E27FC236}">
                <a16:creationId xmlns:a16="http://schemas.microsoft.com/office/drawing/2014/main" id="{25DC5010-B102-3AEB-0066-8802AC792F5D}"/>
              </a:ext>
            </a:extLst>
          </p:cNvPr>
          <p:cNvSpPr txBox="1"/>
          <p:nvPr/>
        </p:nvSpPr>
        <p:spPr>
          <a:xfrm>
            <a:off x="4052962" y="4938998"/>
            <a:ext cx="472314" cy="338555"/>
          </a:xfrm>
          <a:prstGeom prst="rect">
            <a:avLst/>
          </a:prstGeom>
          <a:noFill/>
        </p:spPr>
        <p:txBody>
          <a:bodyPr wrap="square" rtlCol="0">
            <a:spAutoFit/>
          </a:bodyPr>
          <a:lstStyle/>
          <a:p>
            <a:r>
              <a:rPr lang="en-IN" sz="1600" b="1" dirty="0"/>
              <a:t>Yes</a:t>
            </a:r>
          </a:p>
        </p:txBody>
      </p:sp>
      <p:sp>
        <p:nvSpPr>
          <p:cNvPr id="63" name="TextBox 62">
            <a:extLst>
              <a:ext uri="{FF2B5EF4-FFF2-40B4-BE49-F238E27FC236}">
                <a16:creationId xmlns:a16="http://schemas.microsoft.com/office/drawing/2014/main" id="{8439AF06-9824-855E-EEF6-7594F91DEC31}"/>
              </a:ext>
            </a:extLst>
          </p:cNvPr>
          <p:cNvSpPr txBox="1"/>
          <p:nvPr/>
        </p:nvSpPr>
        <p:spPr>
          <a:xfrm>
            <a:off x="4052962" y="4345891"/>
            <a:ext cx="472314" cy="338555"/>
          </a:xfrm>
          <a:prstGeom prst="rect">
            <a:avLst/>
          </a:prstGeom>
          <a:noFill/>
        </p:spPr>
        <p:txBody>
          <a:bodyPr wrap="square" rtlCol="0">
            <a:spAutoFit/>
          </a:bodyPr>
          <a:lstStyle/>
          <a:p>
            <a:r>
              <a:rPr lang="en-IN" sz="1600" b="1" dirty="0"/>
              <a:t>Yes</a:t>
            </a:r>
          </a:p>
        </p:txBody>
      </p:sp>
      <p:sp>
        <p:nvSpPr>
          <p:cNvPr id="64" name="TextBox 63">
            <a:extLst>
              <a:ext uri="{FF2B5EF4-FFF2-40B4-BE49-F238E27FC236}">
                <a16:creationId xmlns:a16="http://schemas.microsoft.com/office/drawing/2014/main" id="{64ACEDB3-A079-E75B-11F3-8AA1A9D8BA9F}"/>
              </a:ext>
            </a:extLst>
          </p:cNvPr>
          <p:cNvSpPr txBox="1"/>
          <p:nvPr/>
        </p:nvSpPr>
        <p:spPr>
          <a:xfrm>
            <a:off x="10739149" y="4933433"/>
            <a:ext cx="472314" cy="338555"/>
          </a:xfrm>
          <a:prstGeom prst="rect">
            <a:avLst/>
          </a:prstGeom>
          <a:noFill/>
        </p:spPr>
        <p:txBody>
          <a:bodyPr wrap="square" rtlCol="0">
            <a:spAutoFit/>
          </a:bodyPr>
          <a:lstStyle/>
          <a:p>
            <a:r>
              <a:rPr lang="en-IN" sz="1600" b="1" dirty="0"/>
              <a:t>Yes</a:t>
            </a:r>
          </a:p>
        </p:txBody>
      </p:sp>
      <p:sp>
        <p:nvSpPr>
          <p:cNvPr id="65" name="TextBox 64">
            <a:extLst>
              <a:ext uri="{FF2B5EF4-FFF2-40B4-BE49-F238E27FC236}">
                <a16:creationId xmlns:a16="http://schemas.microsoft.com/office/drawing/2014/main" id="{7D729955-47E1-4411-04F8-5D65FAD4C5A1}"/>
              </a:ext>
            </a:extLst>
          </p:cNvPr>
          <p:cNvSpPr txBox="1"/>
          <p:nvPr/>
        </p:nvSpPr>
        <p:spPr>
          <a:xfrm>
            <a:off x="10739154" y="4343904"/>
            <a:ext cx="472314" cy="338555"/>
          </a:xfrm>
          <a:prstGeom prst="rect">
            <a:avLst/>
          </a:prstGeom>
          <a:noFill/>
        </p:spPr>
        <p:txBody>
          <a:bodyPr wrap="square" rtlCol="0">
            <a:spAutoFit/>
          </a:bodyPr>
          <a:lstStyle/>
          <a:p>
            <a:r>
              <a:rPr lang="en-IN" sz="1600" b="1" dirty="0"/>
              <a:t>Yes</a:t>
            </a:r>
          </a:p>
        </p:txBody>
      </p:sp>
      <p:sp>
        <p:nvSpPr>
          <p:cNvPr id="66" name="TextBox 65">
            <a:extLst>
              <a:ext uri="{FF2B5EF4-FFF2-40B4-BE49-F238E27FC236}">
                <a16:creationId xmlns:a16="http://schemas.microsoft.com/office/drawing/2014/main" id="{C9D71C3C-E3E2-5952-07FB-1A76A5EE9CED}"/>
              </a:ext>
            </a:extLst>
          </p:cNvPr>
          <p:cNvSpPr txBox="1"/>
          <p:nvPr/>
        </p:nvSpPr>
        <p:spPr>
          <a:xfrm>
            <a:off x="8635502" y="4938998"/>
            <a:ext cx="472314" cy="338555"/>
          </a:xfrm>
          <a:prstGeom prst="rect">
            <a:avLst/>
          </a:prstGeom>
          <a:noFill/>
        </p:spPr>
        <p:txBody>
          <a:bodyPr wrap="square" rtlCol="0">
            <a:spAutoFit/>
          </a:bodyPr>
          <a:lstStyle/>
          <a:p>
            <a:r>
              <a:rPr lang="en-IN" sz="1600" b="1" dirty="0"/>
              <a:t>Yes</a:t>
            </a:r>
          </a:p>
        </p:txBody>
      </p:sp>
      <p:sp>
        <p:nvSpPr>
          <p:cNvPr id="67" name="TextBox 66">
            <a:extLst>
              <a:ext uri="{FF2B5EF4-FFF2-40B4-BE49-F238E27FC236}">
                <a16:creationId xmlns:a16="http://schemas.microsoft.com/office/drawing/2014/main" id="{851FCEA8-6BF7-907A-14CA-9062E6F9BD56}"/>
              </a:ext>
            </a:extLst>
          </p:cNvPr>
          <p:cNvSpPr txBox="1"/>
          <p:nvPr/>
        </p:nvSpPr>
        <p:spPr>
          <a:xfrm>
            <a:off x="8635502" y="4345891"/>
            <a:ext cx="472314" cy="338555"/>
          </a:xfrm>
          <a:prstGeom prst="rect">
            <a:avLst/>
          </a:prstGeom>
          <a:noFill/>
        </p:spPr>
        <p:txBody>
          <a:bodyPr wrap="square" rtlCol="0">
            <a:spAutoFit/>
          </a:bodyPr>
          <a:lstStyle/>
          <a:p>
            <a:r>
              <a:rPr lang="en-IN" sz="1600" b="1" dirty="0"/>
              <a:t>Yes</a:t>
            </a:r>
          </a:p>
        </p:txBody>
      </p:sp>
      <p:sp>
        <p:nvSpPr>
          <p:cNvPr id="68" name="TextBox 67">
            <a:extLst>
              <a:ext uri="{FF2B5EF4-FFF2-40B4-BE49-F238E27FC236}">
                <a16:creationId xmlns:a16="http://schemas.microsoft.com/office/drawing/2014/main" id="{9B56E851-5752-909D-A4C8-28583F168BAA}"/>
              </a:ext>
            </a:extLst>
          </p:cNvPr>
          <p:cNvSpPr txBox="1"/>
          <p:nvPr/>
        </p:nvSpPr>
        <p:spPr>
          <a:xfrm>
            <a:off x="3545983" y="5756706"/>
            <a:ext cx="1590674" cy="584775"/>
          </a:xfrm>
          <a:prstGeom prst="rect">
            <a:avLst/>
          </a:prstGeom>
          <a:noFill/>
        </p:spPr>
        <p:txBody>
          <a:bodyPr wrap="square" rtlCol="0">
            <a:spAutoFit/>
          </a:bodyPr>
          <a:lstStyle/>
          <a:p>
            <a:pPr algn="ctr"/>
            <a:r>
              <a:rPr lang="en-IN" sz="1600" b="1" dirty="0"/>
              <a:t>Existing writer communities</a:t>
            </a:r>
          </a:p>
        </p:txBody>
      </p:sp>
      <p:sp>
        <p:nvSpPr>
          <p:cNvPr id="69" name="TextBox 68">
            <a:extLst>
              <a:ext uri="{FF2B5EF4-FFF2-40B4-BE49-F238E27FC236}">
                <a16:creationId xmlns:a16="http://schemas.microsoft.com/office/drawing/2014/main" id="{D8157C94-E704-3344-784F-95CB134567F7}"/>
              </a:ext>
            </a:extLst>
          </p:cNvPr>
          <p:cNvSpPr txBox="1"/>
          <p:nvPr/>
        </p:nvSpPr>
        <p:spPr>
          <a:xfrm>
            <a:off x="5950141" y="5756706"/>
            <a:ext cx="1752598" cy="584775"/>
          </a:xfrm>
          <a:prstGeom prst="rect">
            <a:avLst/>
          </a:prstGeom>
          <a:noFill/>
        </p:spPr>
        <p:txBody>
          <a:bodyPr wrap="square" rtlCol="0">
            <a:spAutoFit/>
          </a:bodyPr>
          <a:lstStyle/>
          <a:p>
            <a:pPr algn="ctr"/>
            <a:r>
              <a:rPr lang="en-IN" sz="1600" b="1" dirty="0"/>
              <a:t>Fans of Marvel comics</a:t>
            </a:r>
          </a:p>
        </p:txBody>
      </p:sp>
      <p:sp>
        <p:nvSpPr>
          <p:cNvPr id="70" name="TextBox 69">
            <a:extLst>
              <a:ext uri="{FF2B5EF4-FFF2-40B4-BE49-F238E27FC236}">
                <a16:creationId xmlns:a16="http://schemas.microsoft.com/office/drawing/2014/main" id="{DE994261-3166-D440-A971-19B7C3AC953B}"/>
              </a:ext>
            </a:extLst>
          </p:cNvPr>
          <p:cNvSpPr txBox="1"/>
          <p:nvPr/>
        </p:nvSpPr>
        <p:spPr>
          <a:xfrm>
            <a:off x="8042984" y="5733512"/>
            <a:ext cx="1657350" cy="584775"/>
          </a:xfrm>
          <a:prstGeom prst="rect">
            <a:avLst/>
          </a:prstGeom>
          <a:noFill/>
        </p:spPr>
        <p:txBody>
          <a:bodyPr wrap="square" rtlCol="0">
            <a:spAutoFit/>
          </a:bodyPr>
          <a:lstStyle/>
          <a:p>
            <a:pPr algn="ctr"/>
            <a:r>
              <a:rPr lang="en-IN" sz="1600" b="1" dirty="0"/>
              <a:t>Fans of serialized webcomics</a:t>
            </a:r>
          </a:p>
        </p:txBody>
      </p:sp>
      <p:sp>
        <p:nvSpPr>
          <p:cNvPr id="71" name="TextBox 70">
            <a:extLst>
              <a:ext uri="{FF2B5EF4-FFF2-40B4-BE49-F238E27FC236}">
                <a16:creationId xmlns:a16="http://schemas.microsoft.com/office/drawing/2014/main" id="{EE7674A1-B4ED-935F-B033-7056DBD16CE2}"/>
              </a:ext>
            </a:extLst>
          </p:cNvPr>
          <p:cNvSpPr txBox="1"/>
          <p:nvPr/>
        </p:nvSpPr>
        <p:spPr>
          <a:xfrm>
            <a:off x="10178467" y="5715073"/>
            <a:ext cx="1847849" cy="830997"/>
          </a:xfrm>
          <a:prstGeom prst="rect">
            <a:avLst/>
          </a:prstGeom>
          <a:noFill/>
        </p:spPr>
        <p:txBody>
          <a:bodyPr wrap="square" rtlCol="0">
            <a:spAutoFit/>
          </a:bodyPr>
          <a:lstStyle/>
          <a:p>
            <a:pPr algn="ctr"/>
            <a:r>
              <a:rPr lang="en-US" sz="1600" b="1" dirty="0"/>
              <a:t>Fans of webcomics and other creative content</a:t>
            </a:r>
            <a:endParaRPr lang="en-IN" sz="1600" b="1" dirty="0"/>
          </a:p>
        </p:txBody>
      </p:sp>
    </p:spTree>
    <p:extLst>
      <p:ext uri="{BB962C8B-B14F-4D97-AF65-F5344CB8AC3E}">
        <p14:creationId xmlns:p14="http://schemas.microsoft.com/office/powerpoint/2010/main" val="2845551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78F70-070A-2D1C-A230-31520506D2A6}"/>
              </a:ext>
            </a:extLst>
          </p:cNvPr>
          <p:cNvSpPr>
            <a:spLocks noGrp="1"/>
          </p:cNvSpPr>
          <p:nvPr>
            <p:ph type="ctrTitle"/>
          </p:nvPr>
        </p:nvSpPr>
        <p:spPr>
          <a:xfrm>
            <a:off x="3572483" y="627841"/>
            <a:ext cx="5156718" cy="45719"/>
          </a:xfrm>
        </p:spPr>
        <p:txBody>
          <a:bodyPr>
            <a:noAutofit/>
          </a:bodyPr>
          <a:lstStyle/>
          <a:p>
            <a:r>
              <a:rPr lang="en-IN" sz="2800" b="1" dirty="0">
                <a:latin typeface="Agency FB" panose="020B0503020202020204" pitchFamily="34" charset="0"/>
              </a:rPr>
              <a:t>User Experience on Dashtoon</a:t>
            </a:r>
          </a:p>
        </p:txBody>
      </p:sp>
      <p:pic>
        <p:nvPicPr>
          <p:cNvPr id="7" name="Picture 6">
            <a:extLst>
              <a:ext uri="{FF2B5EF4-FFF2-40B4-BE49-F238E27FC236}">
                <a16:creationId xmlns:a16="http://schemas.microsoft.com/office/drawing/2014/main" id="{B6AE4237-E351-3935-F031-A80A6F4D3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869" y="167688"/>
            <a:ext cx="2156647" cy="662997"/>
          </a:xfrm>
          <a:prstGeom prst="rect">
            <a:avLst/>
          </a:prstGeom>
        </p:spPr>
      </p:pic>
      <p:pic>
        <p:nvPicPr>
          <p:cNvPr id="5" name="Picture 4">
            <a:extLst>
              <a:ext uri="{FF2B5EF4-FFF2-40B4-BE49-F238E27FC236}">
                <a16:creationId xmlns:a16="http://schemas.microsoft.com/office/drawing/2014/main" id="{B24758C3-CD33-0485-462C-5C2132231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0" y="4121436"/>
            <a:ext cx="1517261" cy="2697352"/>
          </a:xfrm>
          <a:prstGeom prst="rect">
            <a:avLst/>
          </a:prstGeom>
        </p:spPr>
      </p:pic>
      <p:pic>
        <p:nvPicPr>
          <p:cNvPr id="8" name="Picture 7">
            <a:extLst>
              <a:ext uri="{FF2B5EF4-FFF2-40B4-BE49-F238E27FC236}">
                <a16:creationId xmlns:a16="http://schemas.microsoft.com/office/drawing/2014/main" id="{68A8E9EC-B9B9-1499-DB55-BD8A2D11EF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178" y="4124216"/>
            <a:ext cx="1521774" cy="2705376"/>
          </a:xfrm>
          <a:prstGeom prst="rect">
            <a:avLst/>
          </a:prstGeom>
        </p:spPr>
      </p:pic>
      <p:pic>
        <p:nvPicPr>
          <p:cNvPr id="10" name="Picture 9">
            <a:extLst>
              <a:ext uri="{FF2B5EF4-FFF2-40B4-BE49-F238E27FC236}">
                <a16:creationId xmlns:a16="http://schemas.microsoft.com/office/drawing/2014/main" id="{5FC313BB-F3F1-A34D-BBDD-6A58BF1193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5550" y="4135020"/>
            <a:ext cx="1517260" cy="2697350"/>
          </a:xfrm>
          <a:prstGeom prst="rect">
            <a:avLst/>
          </a:prstGeom>
        </p:spPr>
      </p:pic>
      <p:pic>
        <p:nvPicPr>
          <p:cNvPr id="12" name="Picture 11">
            <a:extLst>
              <a:ext uri="{FF2B5EF4-FFF2-40B4-BE49-F238E27FC236}">
                <a16:creationId xmlns:a16="http://schemas.microsoft.com/office/drawing/2014/main" id="{D9942768-1693-42A3-E0CB-FA9E5F7359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6802" y="4135020"/>
            <a:ext cx="1521774" cy="2705375"/>
          </a:xfrm>
          <a:prstGeom prst="rect">
            <a:avLst/>
          </a:prstGeom>
        </p:spPr>
      </p:pic>
      <p:pic>
        <p:nvPicPr>
          <p:cNvPr id="16" name="Picture 15">
            <a:extLst>
              <a:ext uri="{FF2B5EF4-FFF2-40B4-BE49-F238E27FC236}">
                <a16:creationId xmlns:a16="http://schemas.microsoft.com/office/drawing/2014/main" id="{A132E1B6-AF8E-EAE9-4D9A-B9CA624409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3338" y="4135022"/>
            <a:ext cx="1517260" cy="2697352"/>
          </a:xfrm>
          <a:prstGeom prst="rect">
            <a:avLst/>
          </a:prstGeom>
        </p:spPr>
      </p:pic>
      <p:pic>
        <p:nvPicPr>
          <p:cNvPr id="18" name="Picture 17">
            <a:extLst>
              <a:ext uri="{FF2B5EF4-FFF2-40B4-BE49-F238E27FC236}">
                <a16:creationId xmlns:a16="http://schemas.microsoft.com/office/drawing/2014/main" id="{2CF6ABD0-4076-EFA4-0E0A-95D08F569B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4974" y="4135020"/>
            <a:ext cx="1509620" cy="2683770"/>
          </a:xfrm>
          <a:prstGeom prst="rect">
            <a:avLst/>
          </a:prstGeom>
        </p:spPr>
      </p:pic>
      <p:pic>
        <p:nvPicPr>
          <p:cNvPr id="20" name="Picture 19">
            <a:extLst>
              <a:ext uri="{FF2B5EF4-FFF2-40B4-BE49-F238E27FC236}">
                <a16:creationId xmlns:a16="http://schemas.microsoft.com/office/drawing/2014/main" id="{3E2960E2-AE40-EB95-4F94-60A53BA398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68970" y="4135020"/>
            <a:ext cx="1509620" cy="2683768"/>
          </a:xfrm>
          <a:prstGeom prst="rect">
            <a:avLst/>
          </a:prstGeom>
        </p:spPr>
      </p:pic>
      <p:pic>
        <p:nvPicPr>
          <p:cNvPr id="22" name="Picture 21">
            <a:extLst>
              <a:ext uri="{FF2B5EF4-FFF2-40B4-BE49-F238E27FC236}">
                <a16:creationId xmlns:a16="http://schemas.microsoft.com/office/drawing/2014/main" id="{A2433E95-87DD-3D8B-21A2-5E9C7A579D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69838" y="4141813"/>
            <a:ext cx="1509620" cy="2683770"/>
          </a:xfrm>
          <a:prstGeom prst="rect">
            <a:avLst/>
          </a:prstGeom>
        </p:spPr>
      </p:pic>
      <p:sp>
        <p:nvSpPr>
          <p:cNvPr id="17" name="Rectangle: Rounded Corners 16">
            <a:extLst>
              <a:ext uri="{FF2B5EF4-FFF2-40B4-BE49-F238E27FC236}">
                <a16:creationId xmlns:a16="http://schemas.microsoft.com/office/drawing/2014/main" id="{167214E3-A041-9424-8DBA-4C1A053AEC7E}"/>
              </a:ext>
            </a:extLst>
          </p:cNvPr>
          <p:cNvSpPr/>
          <p:nvPr/>
        </p:nvSpPr>
        <p:spPr>
          <a:xfrm>
            <a:off x="7969827" y="2499177"/>
            <a:ext cx="2542073" cy="1292157"/>
          </a:xfrm>
          <a:prstGeom prst="roundRect">
            <a:avLst/>
          </a:prstGeom>
          <a:solidFill>
            <a:srgbClr val="FF6699"/>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Agency FB" panose="020B0503020202020204" pitchFamily="34" charset="0"/>
              </a:rPr>
              <a:t>Navigation Structure</a:t>
            </a:r>
            <a:r>
              <a:rPr lang="en-US" sz="1200" dirty="0">
                <a:latin typeface="Agency FB" panose="020B0503020202020204" pitchFamily="34" charset="0"/>
              </a:rPr>
              <a:t>: Dashtoon's navigation structure is intuitive and easy to use. Users can quickly find the content they're looking for, and the app's layout is consistent and organized.</a:t>
            </a:r>
            <a:endParaRPr lang="en-IN" sz="1200" dirty="0">
              <a:latin typeface="Agency FB" panose="020B0503020202020204" pitchFamily="34" charset="0"/>
            </a:endParaRPr>
          </a:p>
        </p:txBody>
      </p:sp>
      <p:sp>
        <p:nvSpPr>
          <p:cNvPr id="19" name="Rectangle: Rounded Corners 18">
            <a:extLst>
              <a:ext uri="{FF2B5EF4-FFF2-40B4-BE49-F238E27FC236}">
                <a16:creationId xmlns:a16="http://schemas.microsoft.com/office/drawing/2014/main" id="{5C04D4FE-67EC-B540-9A01-BAA57EF778A4}"/>
              </a:ext>
            </a:extLst>
          </p:cNvPr>
          <p:cNvSpPr/>
          <p:nvPr/>
        </p:nvSpPr>
        <p:spPr>
          <a:xfrm>
            <a:off x="1548041" y="2649013"/>
            <a:ext cx="2436130" cy="1174979"/>
          </a:xfrm>
          <a:prstGeom prst="roundRect">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solidFill>
                  <a:srgbClr val="1F1F1F"/>
                </a:solidFill>
                <a:latin typeface="Agency FB" panose="020B0503020202020204" pitchFamily="34" charset="0"/>
              </a:rPr>
              <a:t>E</a:t>
            </a:r>
            <a:r>
              <a:rPr lang="en-US" sz="1200" b="1" i="0" dirty="0">
                <a:solidFill>
                  <a:srgbClr val="1F1F1F"/>
                </a:solidFill>
                <a:effectLst/>
                <a:latin typeface="Agency FB" panose="020B0503020202020204" pitchFamily="34" charset="0"/>
              </a:rPr>
              <a:t>ase of Use:</a:t>
            </a:r>
            <a:r>
              <a:rPr lang="en-US" sz="1200" b="0" i="0" dirty="0">
                <a:solidFill>
                  <a:srgbClr val="1F1F1F"/>
                </a:solidFill>
                <a:effectLst/>
                <a:latin typeface="Agency FB" panose="020B0503020202020204" pitchFamily="34" charset="0"/>
              </a:rPr>
              <a:t> Dashtoon is a very easy-to-use app. Even users with no prior experience with comics can create their own stories using the app's AI-powered creation tools.</a:t>
            </a:r>
          </a:p>
        </p:txBody>
      </p:sp>
      <p:sp>
        <p:nvSpPr>
          <p:cNvPr id="24" name="Rectangle: Rounded Corners 23">
            <a:extLst>
              <a:ext uri="{FF2B5EF4-FFF2-40B4-BE49-F238E27FC236}">
                <a16:creationId xmlns:a16="http://schemas.microsoft.com/office/drawing/2014/main" id="{5A8618AA-F1FA-C441-F4D3-5C5F58FA981C}"/>
              </a:ext>
            </a:extLst>
          </p:cNvPr>
          <p:cNvSpPr/>
          <p:nvPr/>
        </p:nvSpPr>
        <p:spPr>
          <a:xfrm>
            <a:off x="250785" y="989045"/>
            <a:ext cx="2623044" cy="1218523"/>
          </a:xfrm>
          <a:prstGeom prst="roundRect">
            <a:avLst/>
          </a:prstGeom>
          <a:solidFill>
            <a:schemeClr val="accent5">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Agency FB" panose="020B0503020202020204" pitchFamily="34" charset="0"/>
              </a:rPr>
              <a:t>Personalization Features:</a:t>
            </a:r>
            <a:r>
              <a:rPr lang="en-US" sz="1200" dirty="0">
                <a:latin typeface="Agency FB" panose="020B0503020202020204" pitchFamily="34" charset="0"/>
              </a:rPr>
              <a:t> Dashtoon offers a variety of personalization features that allow users to tailor their experience to their individual preferences. Users can choose from a variety of themes, fonts, and other settings to create a look and feel that they enjoy.</a:t>
            </a:r>
            <a:endParaRPr lang="en-IN" sz="1200" dirty="0">
              <a:latin typeface="Agency FB" panose="020B0503020202020204" pitchFamily="34" charset="0"/>
            </a:endParaRPr>
          </a:p>
        </p:txBody>
      </p:sp>
      <p:sp>
        <p:nvSpPr>
          <p:cNvPr id="25" name="Rectangle: Rounded Corners 24">
            <a:extLst>
              <a:ext uri="{FF2B5EF4-FFF2-40B4-BE49-F238E27FC236}">
                <a16:creationId xmlns:a16="http://schemas.microsoft.com/office/drawing/2014/main" id="{9B2424A9-8307-C209-23D3-DE8AC8B61534}"/>
              </a:ext>
            </a:extLst>
          </p:cNvPr>
          <p:cNvSpPr/>
          <p:nvPr/>
        </p:nvSpPr>
        <p:spPr>
          <a:xfrm>
            <a:off x="9164593" y="989045"/>
            <a:ext cx="2694615" cy="1101012"/>
          </a:xfrm>
          <a:prstGeom prst="roundRect">
            <a:avLst/>
          </a:prstGeom>
          <a:solidFill>
            <a:srgbClr val="66CCFF"/>
          </a:solidFill>
        </p:spPr>
        <p:style>
          <a:lnRef idx="2">
            <a:schemeClr val="accent6"/>
          </a:lnRef>
          <a:fillRef idx="1">
            <a:schemeClr val="lt1"/>
          </a:fillRef>
          <a:effectRef idx="0">
            <a:schemeClr val="accent6"/>
          </a:effectRef>
          <a:fontRef idx="minor">
            <a:schemeClr val="dk1"/>
          </a:fontRef>
        </p:style>
        <p:txBody>
          <a:bodyPr rtlCol="0" anchor="ctr"/>
          <a:lstStyle/>
          <a:p>
            <a:pPr algn="l"/>
            <a:r>
              <a:rPr lang="en-US" sz="1200" b="1" i="0" dirty="0">
                <a:solidFill>
                  <a:srgbClr val="1F1F1F"/>
                </a:solidFill>
                <a:effectLst/>
                <a:latin typeface="Agency FB" panose="020B0503020202020204" pitchFamily="34" charset="0"/>
              </a:rPr>
              <a:t>Engagement Metrics</a:t>
            </a:r>
            <a:r>
              <a:rPr lang="en-US" sz="1200" b="0" i="0" dirty="0">
                <a:solidFill>
                  <a:srgbClr val="1F1F1F"/>
                </a:solidFill>
                <a:effectLst/>
                <a:latin typeface="Agency FB" panose="020B0503020202020204" pitchFamily="34" charset="0"/>
              </a:rPr>
              <a:t>: Dashtoon has a high engagement rate, with daily active users (DAUs) that are well above average for similar apps. This suggests that users are enjoying their experience on the app and are coming back for more.</a:t>
            </a:r>
          </a:p>
        </p:txBody>
      </p:sp>
      <p:sp>
        <p:nvSpPr>
          <p:cNvPr id="26" name="Rectangle: Rounded Corners 25">
            <a:extLst>
              <a:ext uri="{FF2B5EF4-FFF2-40B4-BE49-F238E27FC236}">
                <a16:creationId xmlns:a16="http://schemas.microsoft.com/office/drawing/2014/main" id="{498F8D56-7377-5E8C-E250-B1A63778C856}"/>
              </a:ext>
            </a:extLst>
          </p:cNvPr>
          <p:cNvSpPr/>
          <p:nvPr/>
        </p:nvSpPr>
        <p:spPr>
          <a:xfrm>
            <a:off x="4822371" y="1185766"/>
            <a:ext cx="2547257" cy="1218523"/>
          </a:xfrm>
          <a:prstGeom prst="roundRect">
            <a:avLst/>
          </a:prstGeom>
          <a:solidFill>
            <a:srgbClr val="8F7ED8"/>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i="0" dirty="0">
                <a:solidFill>
                  <a:srgbClr val="1F1F1F"/>
                </a:solidFill>
                <a:effectLst/>
                <a:latin typeface="Agency FB" panose="020B0503020202020204" pitchFamily="34" charset="0"/>
              </a:rPr>
              <a:t>User Ratings and Reviews</a:t>
            </a:r>
            <a:r>
              <a:rPr lang="en-US" sz="1200" b="0" i="0" dirty="0">
                <a:solidFill>
                  <a:srgbClr val="1F1F1F"/>
                </a:solidFill>
                <a:effectLst/>
                <a:latin typeface="Agency FB" panose="020B0503020202020204" pitchFamily="34" charset="0"/>
              </a:rPr>
              <a:t>: Dashtoon has a high user rating and positive reviews. Users praise the app's ease of use, its AI-powered creation tools, and its vast library of content</a:t>
            </a:r>
            <a:r>
              <a:rPr lang="en-US" sz="1200" dirty="0">
                <a:latin typeface="Agency FB" panose="020B0503020202020204" pitchFamily="34" charset="0"/>
              </a:rPr>
              <a:t>.</a:t>
            </a:r>
            <a:endParaRPr lang="en-IN" sz="1200" dirty="0">
              <a:latin typeface="Agency FB" panose="020B0503020202020204" pitchFamily="34" charset="0"/>
            </a:endParaRPr>
          </a:p>
        </p:txBody>
      </p:sp>
      <p:pic>
        <p:nvPicPr>
          <p:cNvPr id="28" name="Picture 27">
            <a:extLst>
              <a:ext uri="{FF2B5EF4-FFF2-40B4-BE49-F238E27FC236}">
                <a16:creationId xmlns:a16="http://schemas.microsoft.com/office/drawing/2014/main" id="{EB66B43C-0F6A-69D2-735D-3C1A8A6FDB2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84171" y="1533591"/>
            <a:ext cx="556466" cy="556466"/>
          </a:xfrm>
          <a:prstGeom prst="rect">
            <a:avLst/>
          </a:prstGeom>
        </p:spPr>
      </p:pic>
      <p:pic>
        <p:nvPicPr>
          <p:cNvPr id="30" name="Picture 29">
            <a:extLst>
              <a:ext uri="{FF2B5EF4-FFF2-40B4-BE49-F238E27FC236}">
                <a16:creationId xmlns:a16="http://schemas.microsoft.com/office/drawing/2014/main" id="{BFA65C13-36BB-DD00-7390-6F93F773789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6450" y="2896295"/>
            <a:ext cx="569168" cy="701533"/>
          </a:xfrm>
          <a:prstGeom prst="rect">
            <a:avLst/>
          </a:prstGeom>
        </p:spPr>
      </p:pic>
      <p:pic>
        <p:nvPicPr>
          <p:cNvPr id="32" name="Picture 31">
            <a:extLst>
              <a:ext uri="{FF2B5EF4-FFF2-40B4-BE49-F238E27FC236}">
                <a16:creationId xmlns:a16="http://schemas.microsoft.com/office/drawing/2014/main" id="{DA5C1E91-0A1D-92EF-9FFB-67AF39D7FD7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00706" y="2415093"/>
            <a:ext cx="1995293" cy="1572202"/>
          </a:xfrm>
          <a:prstGeom prst="rect">
            <a:avLst/>
          </a:prstGeom>
        </p:spPr>
      </p:pic>
      <p:pic>
        <p:nvPicPr>
          <p:cNvPr id="34" name="Picture 33">
            <a:extLst>
              <a:ext uri="{FF2B5EF4-FFF2-40B4-BE49-F238E27FC236}">
                <a16:creationId xmlns:a16="http://schemas.microsoft.com/office/drawing/2014/main" id="{AD10A2E8-9ADF-CF18-4FB7-0F4F19A441A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48313" y="2881734"/>
            <a:ext cx="1757293" cy="844166"/>
          </a:xfrm>
          <a:prstGeom prst="rect">
            <a:avLst/>
          </a:prstGeom>
        </p:spPr>
      </p:pic>
      <p:pic>
        <p:nvPicPr>
          <p:cNvPr id="36" name="Picture 35">
            <a:extLst>
              <a:ext uri="{FF2B5EF4-FFF2-40B4-BE49-F238E27FC236}">
                <a16:creationId xmlns:a16="http://schemas.microsoft.com/office/drawing/2014/main" id="{C982D397-FE6D-CDAA-8F4C-687B4546A6C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05608" y="895583"/>
            <a:ext cx="765703" cy="765703"/>
          </a:xfrm>
          <a:prstGeom prst="rect">
            <a:avLst/>
          </a:prstGeom>
        </p:spPr>
      </p:pic>
      <p:pic>
        <p:nvPicPr>
          <p:cNvPr id="38" name="Picture 37">
            <a:extLst>
              <a:ext uri="{FF2B5EF4-FFF2-40B4-BE49-F238E27FC236}">
                <a16:creationId xmlns:a16="http://schemas.microsoft.com/office/drawing/2014/main" id="{A2DD1CFC-0567-B9BD-CC93-588309C379D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43945" y="863203"/>
            <a:ext cx="723165" cy="723165"/>
          </a:xfrm>
          <a:prstGeom prst="rect">
            <a:avLst/>
          </a:prstGeom>
        </p:spPr>
      </p:pic>
      <p:pic>
        <p:nvPicPr>
          <p:cNvPr id="40" name="Picture 39">
            <a:extLst>
              <a:ext uri="{FF2B5EF4-FFF2-40B4-BE49-F238E27FC236}">
                <a16:creationId xmlns:a16="http://schemas.microsoft.com/office/drawing/2014/main" id="{CA5700F3-B53A-B29F-5BE9-4B061625DA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826685" y="2914578"/>
            <a:ext cx="541955" cy="573231"/>
          </a:xfrm>
          <a:prstGeom prst="rect">
            <a:avLst/>
          </a:prstGeom>
        </p:spPr>
      </p:pic>
      <p:pic>
        <p:nvPicPr>
          <p:cNvPr id="42" name="Picture 41">
            <a:extLst>
              <a:ext uri="{FF2B5EF4-FFF2-40B4-BE49-F238E27FC236}">
                <a16:creationId xmlns:a16="http://schemas.microsoft.com/office/drawing/2014/main" id="{EE34E5B7-D868-437C-3C8A-94F6E84BEC9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319486" y="1598306"/>
            <a:ext cx="792731" cy="824307"/>
          </a:xfrm>
          <a:prstGeom prst="rect">
            <a:avLst/>
          </a:prstGeom>
        </p:spPr>
      </p:pic>
    </p:spTree>
    <p:extLst>
      <p:ext uri="{BB962C8B-B14F-4D97-AF65-F5344CB8AC3E}">
        <p14:creationId xmlns:p14="http://schemas.microsoft.com/office/powerpoint/2010/main" val="1771864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AE4237-E351-3935-F031-A80A6F4D3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74" y="167688"/>
            <a:ext cx="2156647" cy="662997"/>
          </a:xfrm>
          <a:prstGeom prst="rect">
            <a:avLst/>
          </a:prstGeom>
        </p:spPr>
      </p:pic>
      <p:sp>
        <p:nvSpPr>
          <p:cNvPr id="5" name="TextBox 4">
            <a:extLst>
              <a:ext uri="{FF2B5EF4-FFF2-40B4-BE49-F238E27FC236}">
                <a16:creationId xmlns:a16="http://schemas.microsoft.com/office/drawing/2014/main" id="{C02AC269-52E4-492C-B064-2E5202521130}"/>
              </a:ext>
            </a:extLst>
          </p:cNvPr>
          <p:cNvSpPr txBox="1"/>
          <p:nvPr/>
        </p:nvSpPr>
        <p:spPr>
          <a:xfrm>
            <a:off x="4090555" y="291496"/>
            <a:ext cx="4010890" cy="523220"/>
          </a:xfrm>
          <a:prstGeom prst="rect">
            <a:avLst/>
          </a:prstGeom>
          <a:noFill/>
        </p:spPr>
        <p:txBody>
          <a:bodyPr wrap="square">
            <a:spAutoFit/>
          </a:bodyPr>
          <a:lstStyle/>
          <a:p>
            <a:r>
              <a:rPr lang="en-IN" sz="2800" b="1" dirty="0">
                <a:latin typeface="Agency FB" panose="020B0503020202020204" pitchFamily="34" charset="0"/>
              </a:rPr>
              <a:t>Dashtoon's B2C Business Model</a:t>
            </a:r>
            <a:endParaRPr lang="en-IN" sz="2800" dirty="0"/>
          </a:p>
        </p:txBody>
      </p:sp>
      <p:sp>
        <p:nvSpPr>
          <p:cNvPr id="6" name="Rectangle: Rounded Corners 5">
            <a:extLst>
              <a:ext uri="{FF2B5EF4-FFF2-40B4-BE49-F238E27FC236}">
                <a16:creationId xmlns:a16="http://schemas.microsoft.com/office/drawing/2014/main" id="{1A3E3623-96E1-92ED-7E6D-A25DF1817C41}"/>
              </a:ext>
            </a:extLst>
          </p:cNvPr>
          <p:cNvSpPr/>
          <p:nvPr/>
        </p:nvSpPr>
        <p:spPr>
          <a:xfrm>
            <a:off x="296743" y="996800"/>
            <a:ext cx="4010890" cy="5692785"/>
          </a:xfrm>
          <a:prstGeom prst="roundRect">
            <a:avLst/>
          </a:prstGeom>
          <a:solidFill>
            <a:schemeClr val="bg1"/>
          </a:solidFill>
          <a:ln>
            <a:solidFill>
              <a:schemeClr val="tx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id="{BA32860E-8D08-9D95-D157-B155C6C91111}"/>
              </a:ext>
            </a:extLst>
          </p:cNvPr>
          <p:cNvSpPr/>
          <p:nvPr/>
        </p:nvSpPr>
        <p:spPr>
          <a:xfrm>
            <a:off x="7828519" y="940215"/>
            <a:ext cx="4010890" cy="5692785"/>
          </a:xfrm>
          <a:prstGeom prst="roundRect">
            <a:avLst/>
          </a:prstGeom>
          <a:solidFill>
            <a:schemeClr val="bg1"/>
          </a:solidFill>
          <a:ln>
            <a:solidFill>
              <a:schemeClr val="tx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B07E1970-3F73-FDCC-E16F-F52C8833FC5F}"/>
              </a:ext>
            </a:extLst>
          </p:cNvPr>
          <p:cNvSpPr txBox="1"/>
          <p:nvPr/>
        </p:nvSpPr>
        <p:spPr>
          <a:xfrm>
            <a:off x="706581" y="1028114"/>
            <a:ext cx="3117273" cy="369332"/>
          </a:xfrm>
          <a:prstGeom prst="rect">
            <a:avLst/>
          </a:prstGeom>
          <a:noFill/>
        </p:spPr>
        <p:txBody>
          <a:bodyPr wrap="square" rtlCol="0">
            <a:spAutoFit/>
          </a:bodyPr>
          <a:lstStyle/>
          <a:p>
            <a:pPr algn="ctr"/>
            <a:r>
              <a:rPr lang="en-IN" b="1" u="sng" dirty="0">
                <a:latin typeface="Agency FB" panose="020B0503020202020204" pitchFamily="34" charset="0"/>
              </a:rPr>
              <a:t>Readers</a:t>
            </a:r>
          </a:p>
        </p:txBody>
      </p:sp>
      <p:sp>
        <p:nvSpPr>
          <p:cNvPr id="13" name="TextBox 12">
            <a:extLst>
              <a:ext uri="{FF2B5EF4-FFF2-40B4-BE49-F238E27FC236}">
                <a16:creationId xmlns:a16="http://schemas.microsoft.com/office/drawing/2014/main" id="{FA6032DC-18C5-D552-321C-2CFD0F430FE4}"/>
              </a:ext>
            </a:extLst>
          </p:cNvPr>
          <p:cNvSpPr txBox="1"/>
          <p:nvPr/>
        </p:nvSpPr>
        <p:spPr>
          <a:xfrm>
            <a:off x="8425997" y="1028114"/>
            <a:ext cx="2815934" cy="369332"/>
          </a:xfrm>
          <a:prstGeom prst="rect">
            <a:avLst/>
          </a:prstGeom>
          <a:noFill/>
        </p:spPr>
        <p:txBody>
          <a:bodyPr wrap="square" rtlCol="0">
            <a:spAutoFit/>
          </a:bodyPr>
          <a:lstStyle/>
          <a:p>
            <a:pPr algn="ctr"/>
            <a:r>
              <a:rPr lang="en-IN" b="1" u="sng" dirty="0">
                <a:latin typeface="Agency FB" panose="020B0503020202020204" pitchFamily="34" charset="0"/>
              </a:rPr>
              <a:t>Creators</a:t>
            </a:r>
          </a:p>
        </p:txBody>
      </p:sp>
      <p:sp>
        <p:nvSpPr>
          <p:cNvPr id="14" name="TextBox 13">
            <a:extLst>
              <a:ext uri="{FF2B5EF4-FFF2-40B4-BE49-F238E27FC236}">
                <a16:creationId xmlns:a16="http://schemas.microsoft.com/office/drawing/2014/main" id="{76DC9FCE-48C0-6D46-6C0A-CFF096E8D7A3}"/>
              </a:ext>
            </a:extLst>
          </p:cNvPr>
          <p:cNvSpPr txBox="1"/>
          <p:nvPr/>
        </p:nvSpPr>
        <p:spPr>
          <a:xfrm>
            <a:off x="1367006" y="1590877"/>
            <a:ext cx="1870364" cy="338554"/>
          </a:xfrm>
          <a:prstGeom prst="rect">
            <a:avLst/>
          </a:prstGeom>
          <a:noFill/>
        </p:spPr>
        <p:txBody>
          <a:bodyPr wrap="square" rtlCol="0">
            <a:spAutoFit/>
          </a:bodyPr>
          <a:lstStyle/>
          <a:p>
            <a:r>
              <a:rPr lang="en-IN" sz="1600" dirty="0">
                <a:latin typeface="Agency FB" panose="020B0503020202020204" pitchFamily="34" charset="0"/>
              </a:rPr>
              <a:t>Register on Dashtoon app</a:t>
            </a:r>
          </a:p>
        </p:txBody>
      </p:sp>
      <p:sp>
        <p:nvSpPr>
          <p:cNvPr id="15" name="TextBox 14">
            <a:extLst>
              <a:ext uri="{FF2B5EF4-FFF2-40B4-BE49-F238E27FC236}">
                <a16:creationId xmlns:a16="http://schemas.microsoft.com/office/drawing/2014/main" id="{64F8EA24-3211-FF8F-805B-0AF7CEFD8AF1}"/>
              </a:ext>
            </a:extLst>
          </p:cNvPr>
          <p:cNvSpPr txBox="1"/>
          <p:nvPr/>
        </p:nvSpPr>
        <p:spPr>
          <a:xfrm>
            <a:off x="1139272" y="2378859"/>
            <a:ext cx="2594848" cy="338554"/>
          </a:xfrm>
          <a:prstGeom prst="rect">
            <a:avLst/>
          </a:prstGeom>
          <a:noFill/>
        </p:spPr>
        <p:txBody>
          <a:bodyPr wrap="square" rtlCol="0">
            <a:spAutoFit/>
          </a:bodyPr>
          <a:lstStyle/>
          <a:p>
            <a:r>
              <a:rPr lang="en-IN" sz="1600" dirty="0">
                <a:latin typeface="Agency FB" panose="020B0503020202020204" pitchFamily="34" charset="0"/>
              </a:rPr>
              <a:t>Daily Pass : Read a episode of comic</a:t>
            </a:r>
          </a:p>
        </p:txBody>
      </p:sp>
      <p:sp>
        <p:nvSpPr>
          <p:cNvPr id="16" name="TextBox 15">
            <a:extLst>
              <a:ext uri="{FF2B5EF4-FFF2-40B4-BE49-F238E27FC236}">
                <a16:creationId xmlns:a16="http://schemas.microsoft.com/office/drawing/2014/main" id="{9F5CA41F-7A32-694B-9180-6C884D419C46}"/>
              </a:ext>
            </a:extLst>
          </p:cNvPr>
          <p:cNvSpPr txBox="1"/>
          <p:nvPr/>
        </p:nvSpPr>
        <p:spPr>
          <a:xfrm>
            <a:off x="1435148" y="3104453"/>
            <a:ext cx="1907094" cy="338554"/>
          </a:xfrm>
          <a:prstGeom prst="rect">
            <a:avLst/>
          </a:prstGeom>
          <a:noFill/>
        </p:spPr>
        <p:txBody>
          <a:bodyPr wrap="square" rtlCol="0">
            <a:spAutoFit/>
          </a:bodyPr>
          <a:lstStyle/>
          <a:p>
            <a:r>
              <a:rPr lang="en-IN" sz="1600" dirty="0">
                <a:latin typeface="Agency FB" panose="020B0503020202020204" pitchFamily="34" charset="0"/>
              </a:rPr>
              <a:t>Interested in reading more</a:t>
            </a:r>
          </a:p>
        </p:txBody>
      </p:sp>
      <p:sp>
        <p:nvSpPr>
          <p:cNvPr id="17" name="TextBox 16">
            <a:extLst>
              <a:ext uri="{FF2B5EF4-FFF2-40B4-BE49-F238E27FC236}">
                <a16:creationId xmlns:a16="http://schemas.microsoft.com/office/drawing/2014/main" id="{008A31EE-BA9A-089E-4BA8-3B9C087F9C53}"/>
              </a:ext>
            </a:extLst>
          </p:cNvPr>
          <p:cNvSpPr txBox="1"/>
          <p:nvPr/>
        </p:nvSpPr>
        <p:spPr>
          <a:xfrm>
            <a:off x="2705670" y="4068244"/>
            <a:ext cx="2010552" cy="338554"/>
          </a:xfrm>
          <a:prstGeom prst="rect">
            <a:avLst/>
          </a:prstGeom>
          <a:noFill/>
        </p:spPr>
        <p:txBody>
          <a:bodyPr wrap="square" rtlCol="0">
            <a:spAutoFit/>
          </a:bodyPr>
          <a:lstStyle/>
          <a:p>
            <a:r>
              <a:rPr lang="en-IN" sz="1600" dirty="0">
                <a:latin typeface="Agency FB" panose="020B0503020202020204" pitchFamily="34" charset="0"/>
              </a:rPr>
              <a:t>Dashcash Purchase</a:t>
            </a:r>
          </a:p>
        </p:txBody>
      </p:sp>
      <p:sp>
        <p:nvSpPr>
          <p:cNvPr id="19" name="TextBox 18">
            <a:extLst>
              <a:ext uri="{FF2B5EF4-FFF2-40B4-BE49-F238E27FC236}">
                <a16:creationId xmlns:a16="http://schemas.microsoft.com/office/drawing/2014/main" id="{65661918-B724-1F2B-F365-1265584FC1CA}"/>
              </a:ext>
            </a:extLst>
          </p:cNvPr>
          <p:cNvSpPr txBox="1"/>
          <p:nvPr/>
        </p:nvSpPr>
        <p:spPr>
          <a:xfrm>
            <a:off x="720316" y="4068968"/>
            <a:ext cx="466777" cy="337106"/>
          </a:xfrm>
          <a:prstGeom prst="rect">
            <a:avLst/>
          </a:prstGeom>
          <a:noFill/>
        </p:spPr>
        <p:txBody>
          <a:bodyPr wrap="square" rtlCol="0">
            <a:spAutoFit/>
          </a:bodyPr>
          <a:lstStyle/>
          <a:p>
            <a:r>
              <a:rPr lang="en-IN" sz="1600" dirty="0">
                <a:latin typeface="Agency FB" panose="020B0503020202020204" pitchFamily="34" charset="0"/>
              </a:rPr>
              <a:t>No</a:t>
            </a:r>
          </a:p>
        </p:txBody>
      </p:sp>
      <p:sp>
        <p:nvSpPr>
          <p:cNvPr id="21" name="TextBox 20">
            <a:extLst>
              <a:ext uri="{FF2B5EF4-FFF2-40B4-BE49-F238E27FC236}">
                <a16:creationId xmlns:a16="http://schemas.microsoft.com/office/drawing/2014/main" id="{4DCDBE9A-24AF-B0A0-C9EF-B427796FA55F}"/>
              </a:ext>
            </a:extLst>
          </p:cNvPr>
          <p:cNvSpPr txBox="1"/>
          <p:nvPr/>
        </p:nvSpPr>
        <p:spPr>
          <a:xfrm>
            <a:off x="1849174" y="5054586"/>
            <a:ext cx="472314" cy="338555"/>
          </a:xfrm>
          <a:prstGeom prst="rect">
            <a:avLst/>
          </a:prstGeom>
          <a:noFill/>
        </p:spPr>
        <p:txBody>
          <a:bodyPr wrap="square" rtlCol="0">
            <a:spAutoFit/>
          </a:bodyPr>
          <a:lstStyle/>
          <a:p>
            <a:r>
              <a:rPr lang="en-IN" sz="1600" dirty="0">
                <a:latin typeface="Agency FB" panose="020B0503020202020204" pitchFamily="34" charset="0"/>
              </a:rPr>
              <a:t>Yes</a:t>
            </a:r>
          </a:p>
        </p:txBody>
      </p:sp>
      <p:sp>
        <p:nvSpPr>
          <p:cNvPr id="22" name="TextBox 21">
            <a:extLst>
              <a:ext uri="{FF2B5EF4-FFF2-40B4-BE49-F238E27FC236}">
                <a16:creationId xmlns:a16="http://schemas.microsoft.com/office/drawing/2014/main" id="{31E1B88A-0003-1F13-0247-3A9FBF77B88B}"/>
              </a:ext>
            </a:extLst>
          </p:cNvPr>
          <p:cNvSpPr txBox="1"/>
          <p:nvPr/>
        </p:nvSpPr>
        <p:spPr>
          <a:xfrm>
            <a:off x="5566500" y="4417393"/>
            <a:ext cx="472314" cy="338555"/>
          </a:xfrm>
          <a:prstGeom prst="rect">
            <a:avLst/>
          </a:prstGeom>
          <a:noFill/>
        </p:spPr>
        <p:txBody>
          <a:bodyPr wrap="square" rtlCol="0">
            <a:spAutoFit/>
          </a:bodyPr>
          <a:lstStyle/>
          <a:p>
            <a:endParaRPr lang="en-IN" sz="1600" b="1" dirty="0"/>
          </a:p>
        </p:txBody>
      </p:sp>
      <p:sp>
        <p:nvSpPr>
          <p:cNvPr id="23" name="TextBox 22">
            <a:extLst>
              <a:ext uri="{FF2B5EF4-FFF2-40B4-BE49-F238E27FC236}">
                <a16:creationId xmlns:a16="http://schemas.microsoft.com/office/drawing/2014/main" id="{7C037B2C-0862-49B1-5B23-EFD60C4AF612}"/>
              </a:ext>
            </a:extLst>
          </p:cNvPr>
          <p:cNvSpPr txBox="1"/>
          <p:nvPr/>
        </p:nvSpPr>
        <p:spPr>
          <a:xfrm>
            <a:off x="2674661" y="5054488"/>
            <a:ext cx="1784661" cy="338554"/>
          </a:xfrm>
          <a:prstGeom prst="rect">
            <a:avLst/>
          </a:prstGeom>
          <a:noFill/>
        </p:spPr>
        <p:txBody>
          <a:bodyPr wrap="square" rtlCol="0">
            <a:spAutoFit/>
          </a:bodyPr>
          <a:lstStyle/>
          <a:p>
            <a:r>
              <a:rPr lang="en-IN" sz="1600" dirty="0">
                <a:latin typeface="Agency FB" panose="020B0503020202020204" pitchFamily="34" charset="0"/>
              </a:rPr>
              <a:t>Access Content Episode</a:t>
            </a:r>
          </a:p>
        </p:txBody>
      </p:sp>
      <p:sp>
        <p:nvSpPr>
          <p:cNvPr id="24" name="TextBox 23">
            <a:extLst>
              <a:ext uri="{FF2B5EF4-FFF2-40B4-BE49-F238E27FC236}">
                <a16:creationId xmlns:a16="http://schemas.microsoft.com/office/drawing/2014/main" id="{D50B9857-8F83-2D6A-E80F-5B90E1A417CA}"/>
              </a:ext>
            </a:extLst>
          </p:cNvPr>
          <p:cNvSpPr txBox="1"/>
          <p:nvPr/>
        </p:nvSpPr>
        <p:spPr>
          <a:xfrm>
            <a:off x="471133" y="4931477"/>
            <a:ext cx="1166467" cy="584775"/>
          </a:xfrm>
          <a:prstGeom prst="rect">
            <a:avLst/>
          </a:prstGeom>
          <a:noFill/>
        </p:spPr>
        <p:txBody>
          <a:bodyPr wrap="square" rtlCol="0">
            <a:spAutoFit/>
          </a:bodyPr>
          <a:lstStyle/>
          <a:p>
            <a:r>
              <a:rPr lang="en-IN" sz="1600" dirty="0">
                <a:latin typeface="Agency FB" panose="020B0503020202020204" pitchFamily="34" charset="0"/>
              </a:rPr>
              <a:t>Dashcash Remaining</a:t>
            </a:r>
          </a:p>
        </p:txBody>
      </p:sp>
      <p:sp>
        <p:nvSpPr>
          <p:cNvPr id="25" name="TextBox 24">
            <a:extLst>
              <a:ext uri="{FF2B5EF4-FFF2-40B4-BE49-F238E27FC236}">
                <a16:creationId xmlns:a16="http://schemas.microsoft.com/office/drawing/2014/main" id="{BB3C3113-B1BB-4E46-F83D-DDDF7E8AD3E4}"/>
              </a:ext>
            </a:extLst>
          </p:cNvPr>
          <p:cNvSpPr txBox="1"/>
          <p:nvPr/>
        </p:nvSpPr>
        <p:spPr>
          <a:xfrm>
            <a:off x="2890281" y="6111980"/>
            <a:ext cx="1867146" cy="338554"/>
          </a:xfrm>
          <a:prstGeom prst="rect">
            <a:avLst/>
          </a:prstGeom>
          <a:noFill/>
        </p:spPr>
        <p:txBody>
          <a:bodyPr wrap="square" rtlCol="0">
            <a:spAutoFit/>
          </a:bodyPr>
          <a:lstStyle/>
          <a:p>
            <a:r>
              <a:rPr lang="en-IN" sz="1600" dirty="0">
                <a:latin typeface="Agency FB" panose="020B0503020202020204" pitchFamily="34" charset="0"/>
              </a:rPr>
              <a:t>Read Episode</a:t>
            </a:r>
          </a:p>
        </p:txBody>
      </p:sp>
      <p:sp>
        <p:nvSpPr>
          <p:cNvPr id="26" name="TextBox 25">
            <a:extLst>
              <a:ext uri="{FF2B5EF4-FFF2-40B4-BE49-F238E27FC236}">
                <a16:creationId xmlns:a16="http://schemas.microsoft.com/office/drawing/2014/main" id="{02601892-8858-705C-BC1F-1C79BE4BB605}"/>
              </a:ext>
            </a:extLst>
          </p:cNvPr>
          <p:cNvSpPr txBox="1"/>
          <p:nvPr/>
        </p:nvSpPr>
        <p:spPr>
          <a:xfrm>
            <a:off x="3573789" y="2877231"/>
            <a:ext cx="961529" cy="338554"/>
          </a:xfrm>
          <a:prstGeom prst="rect">
            <a:avLst/>
          </a:prstGeom>
          <a:noFill/>
        </p:spPr>
        <p:txBody>
          <a:bodyPr wrap="square" rtlCol="0">
            <a:spAutoFit/>
          </a:bodyPr>
          <a:lstStyle/>
          <a:p>
            <a:r>
              <a:rPr lang="en-IN" sz="1600" dirty="0">
                <a:solidFill>
                  <a:srgbClr val="00B050"/>
                </a:solidFill>
                <a:latin typeface="Agency FB" panose="020B0503020202020204" pitchFamily="34" charset="0"/>
              </a:rPr>
              <a:t>Premium</a:t>
            </a:r>
          </a:p>
        </p:txBody>
      </p:sp>
      <p:sp>
        <p:nvSpPr>
          <p:cNvPr id="27" name="TextBox 26">
            <a:extLst>
              <a:ext uri="{FF2B5EF4-FFF2-40B4-BE49-F238E27FC236}">
                <a16:creationId xmlns:a16="http://schemas.microsoft.com/office/drawing/2014/main" id="{5C7C417B-E358-2848-38E2-49881A8498CB}"/>
              </a:ext>
            </a:extLst>
          </p:cNvPr>
          <p:cNvSpPr txBox="1"/>
          <p:nvPr/>
        </p:nvSpPr>
        <p:spPr>
          <a:xfrm>
            <a:off x="3731559" y="2458768"/>
            <a:ext cx="557086" cy="338554"/>
          </a:xfrm>
          <a:prstGeom prst="rect">
            <a:avLst/>
          </a:prstGeom>
          <a:noFill/>
        </p:spPr>
        <p:txBody>
          <a:bodyPr wrap="square" rtlCol="0">
            <a:spAutoFit/>
          </a:bodyPr>
          <a:lstStyle/>
          <a:p>
            <a:r>
              <a:rPr lang="en-IN" sz="1600" dirty="0">
                <a:solidFill>
                  <a:srgbClr val="FFFF00"/>
                </a:solidFill>
                <a:latin typeface="Agency FB" panose="020B0503020202020204" pitchFamily="34" charset="0"/>
              </a:rPr>
              <a:t>Free</a:t>
            </a:r>
          </a:p>
        </p:txBody>
      </p:sp>
      <p:cxnSp>
        <p:nvCxnSpPr>
          <p:cNvPr id="29" name="Straight Connector 28">
            <a:extLst>
              <a:ext uri="{FF2B5EF4-FFF2-40B4-BE49-F238E27FC236}">
                <a16:creationId xmlns:a16="http://schemas.microsoft.com/office/drawing/2014/main" id="{7ACDFF73-6209-5EDF-9BA7-D76A7DCB4D29}"/>
              </a:ext>
            </a:extLst>
          </p:cNvPr>
          <p:cNvCxnSpPr/>
          <p:nvPr/>
        </p:nvCxnSpPr>
        <p:spPr>
          <a:xfrm>
            <a:off x="335411" y="2797322"/>
            <a:ext cx="3953234"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Arrow: Down 32">
            <a:extLst>
              <a:ext uri="{FF2B5EF4-FFF2-40B4-BE49-F238E27FC236}">
                <a16:creationId xmlns:a16="http://schemas.microsoft.com/office/drawing/2014/main" id="{80D862D8-8C1A-4E7E-DCC7-5B77BC96FF0B}"/>
              </a:ext>
            </a:extLst>
          </p:cNvPr>
          <p:cNvSpPr/>
          <p:nvPr/>
        </p:nvSpPr>
        <p:spPr>
          <a:xfrm>
            <a:off x="2222346" y="1959105"/>
            <a:ext cx="179907" cy="4426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Right 33">
            <a:extLst>
              <a:ext uri="{FF2B5EF4-FFF2-40B4-BE49-F238E27FC236}">
                <a16:creationId xmlns:a16="http://schemas.microsoft.com/office/drawing/2014/main" id="{50543569-5942-52FA-F042-1114FDADD990}"/>
              </a:ext>
            </a:extLst>
          </p:cNvPr>
          <p:cNvSpPr/>
          <p:nvPr/>
        </p:nvSpPr>
        <p:spPr>
          <a:xfrm>
            <a:off x="2023415" y="4159261"/>
            <a:ext cx="596144" cy="1477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Arrow: Down 34">
            <a:extLst>
              <a:ext uri="{FF2B5EF4-FFF2-40B4-BE49-F238E27FC236}">
                <a16:creationId xmlns:a16="http://schemas.microsoft.com/office/drawing/2014/main" id="{6A370CE5-A36F-EDFC-D46A-FC09D3317287}"/>
              </a:ext>
            </a:extLst>
          </p:cNvPr>
          <p:cNvSpPr/>
          <p:nvPr/>
        </p:nvSpPr>
        <p:spPr>
          <a:xfrm>
            <a:off x="2231534" y="2686001"/>
            <a:ext cx="179907" cy="4494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Down 35">
            <a:extLst>
              <a:ext uri="{FF2B5EF4-FFF2-40B4-BE49-F238E27FC236}">
                <a16:creationId xmlns:a16="http://schemas.microsoft.com/office/drawing/2014/main" id="{411BBFA2-E98A-152A-12D2-6B8EB4BB66AA}"/>
              </a:ext>
            </a:extLst>
          </p:cNvPr>
          <p:cNvSpPr/>
          <p:nvPr/>
        </p:nvSpPr>
        <p:spPr>
          <a:xfrm>
            <a:off x="3300496" y="4490009"/>
            <a:ext cx="179907" cy="4494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D540F1E-AEF2-EEF5-26FD-CDACF59D1453}"/>
              </a:ext>
            </a:extLst>
          </p:cNvPr>
          <p:cNvSpPr/>
          <p:nvPr/>
        </p:nvSpPr>
        <p:spPr>
          <a:xfrm>
            <a:off x="2705670" y="3401516"/>
            <a:ext cx="466777" cy="197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Down 37">
            <a:extLst>
              <a:ext uri="{FF2B5EF4-FFF2-40B4-BE49-F238E27FC236}">
                <a16:creationId xmlns:a16="http://schemas.microsoft.com/office/drawing/2014/main" id="{66A5AB24-1003-F590-1169-BE17549B3203}"/>
              </a:ext>
            </a:extLst>
          </p:cNvPr>
          <p:cNvSpPr/>
          <p:nvPr/>
        </p:nvSpPr>
        <p:spPr>
          <a:xfrm>
            <a:off x="3300496" y="3603753"/>
            <a:ext cx="179907" cy="4494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31FD3AC8-6CFD-D037-25D7-1A552DD3E250}"/>
              </a:ext>
            </a:extLst>
          </p:cNvPr>
          <p:cNvSpPr/>
          <p:nvPr/>
        </p:nvSpPr>
        <p:spPr>
          <a:xfrm>
            <a:off x="1347521" y="5125265"/>
            <a:ext cx="466777" cy="197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EBE85A5E-4F8C-738A-3871-61BC54BF059D}"/>
              </a:ext>
            </a:extLst>
          </p:cNvPr>
          <p:cNvSpPr/>
          <p:nvPr/>
        </p:nvSpPr>
        <p:spPr>
          <a:xfrm>
            <a:off x="2255157" y="5125265"/>
            <a:ext cx="466777" cy="197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Arrow: Down 40">
            <a:extLst>
              <a:ext uri="{FF2B5EF4-FFF2-40B4-BE49-F238E27FC236}">
                <a16:creationId xmlns:a16="http://schemas.microsoft.com/office/drawing/2014/main" id="{D19E593F-EA43-3B5B-0C94-FF73CE653A7D}"/>
              </a:ext>
            </a:extLst>
          </p:cNvPr>
          <p:cNvSpPr/>
          <p:nvPr/>
        </p:nvSpPr>
        <p:spPr>
          <a:xfrm>
            <a:off x="3304119" y="5527797"/>
            <a:ext cx="179907" cy="4494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Arrow: Up 43">
            <a:extLst>
              <a:ext uri="{FF2B5EF4-FFF2-40B4-BE49-F238E27FC236}">
                <a16:creationId xmlns:a16="http://schemas.microsoft.com/office/drawing/2014/main" id="{D6031435-859A-85B3-3536-1AB7332E7910}"/>
              </a:ext>
            </a:extLst>
          </p:cNvPr>
          <p:cNvSpPr/>
          <p:nvPr/>
        </p:nvSpPr>
        <p:spPr>
          <a:xfrm>
            <a:off x="773797" y="4442980"/>
            <a:ext cx="179907" cy="44941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Arrow: Left 44">
            <a:extLst>
              <a:ext uri="{FF2B5EF4-FFF2-40B4-BE49-F238E27FC236}">
                <a16:creationId xmlns:a16="http://schemas.microsoft.com/office/drawing/2014/main" id="{B1232731-3456-29FF-E79D-EB65AF871FE9}"/>
              </a:ext>
            </a:extLst>
          </p:cNvPr>
          <p:cNvSpPr/>
          <p:nvPr/>
        </p:nvSpPr>
        <p:spPr>
          <a:xfrm>
            <a:off x="1939109" y="6182756"/>
            <a:ext cx="721170" cy="19700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Up 45">
            <a:extLst>
              <a:ext uri="{FF2B5EF4-FFF2-40B4-BE49-F238E27FC236}">
                <a16:creationId xmlns:a16="http://schemas.microsoft.com/office/drawing/2014/main" id="{B1EEE8B5-35C9-8881-9F2D-098E14EC4760}"/>
              </a:ext>
            </a:extLst>
          </p:cNvPr>
          <p:cNvSpPr/>
          <p:nvPr/>
        </p:nvSpPr>
        <p:spPr>
          <a:xfrm>
            <a:off x="773797" y="5555335"/>
            <a:ext cx="179907" cy="56039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Left 46">
            <a:extLst>
              <a:ext uri="{FF2B5EF4-FFF2-40B4-BE49-F238E27FC236}">
                <a16:creationId xmlns:a16="http://schemas.microsoft.com/office/drawing/2014/main" id="{1552A0D0-28D7-F75A-273C-0911BB26569B}"/>
              </a:ext>
            </a:extLst>
          </p:cNvPr>
          <p:cNvSpPr/>
          <p:nvPr/>
        </p:nvSpPr>
        <p:spPr>
          <a:xfrm>
            <a:off x="1063739" y="6182756"/>
            <a:ext cx="721170" cy="19700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Arrow: Right 47">
            <a:extLst>
              <a:ext uri="{FF2B5EF4-FFF2-40B4-BE49-F238E27FC236}">
                <a16:creationId xmlns:a16="http://schemas.microsoft.com/office/drawing/2014/main" id="{B952B88B-0435-EAEB-58E7-4E2EEA8B6782}"/>
              </a:ext>
            </a:extLst>
          </p:cNvPr>
          <p:cNvSpPr/>
          <p:nvPr/>
        </p:nvSpPr>
        <p:spPr>
          <a:xfrm>
            <a:off x="1218154" y="4155739"/>
            <a:ext cx="596144" cy="1477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BFEC767E-2651-0343-E823-5D6C51796037}"/>
              </a:ext>
            </a:extLst>
          </p:cNvPr>
          <p:cNvSpPr txBox="1"/>
          <p:nvPr/>
        </p:nvSpPr>
        <p:spPr>
          <a:xfrm>
            <a:off x="8804806" y="1590877"/>
            <a:ext cx="2058315" cy="338554"/>
          </a:xfrm>
          <a:prstGeom prst="rect">
            <a:avLst/>
          </a:prstGeom>
          <a:noFill/>
        </p:spPr>
        <p:txBody>
          <a:bodyPr wrap="square" rtlCol="0">
            <a:spAutoFit/>
          </a:bodyPr>
          <a:lstStyle/>
          <a:p>
            <a:r>
              <a:rPr lang="en-IN" sz="1600" dirty="0">
                <a:latin typeface="Agency FB" panose="020B0503020202020204" pitchFamily="34" charset="0"/>
              </a:rPr>
              <a:t>Register on Dashtoon Studio</a:t>
            </a:r>
          </a:p>
        </p:txBody>
      </p:sp>
      <p:sp>
        <p:nvSpPr>
          <p:cNvPr id="50" name="TextBox 49">
            <a:extLst>
              <a:ext uri="{FF2B5EF4-FFF2-40B4-BE49-F238E27FC236}">
                <a16:creationId xmlns:a16="http://schemas.microsoft.com/office/drawing/2014/main" id="{D2D4FFA3-F332-5DF8-4AA3-9A71EC57C308}"/>
              </a:ext>
            </a:extLst>
          </p:cNvPr>
          <p:cNvSpPr txBox="1"/>
          <p:nvPr/>
        </p:nvSpPr>
        <p:spPr>
          <a:xfrm>
            <a:off x="8909218" y="2429706"/>
            <a:ext cx="2594848" cy="338554"/>
          </a:xfrm>
          <a:prstGeom prst="rect">
            <a:avLst/>
          </a:prstGeom>
          <a:noFill/>
        </p:spPr>
        <p:txBody>
          <a:bodyPr wrap="square" rtlCol="0">
            <a:spAutoFit/>
          </a:bodyPr>
          <a:lstStyle/>
          <a:p>
            <a:r>
              <a:rPr lang="en-IN" sz="1600" dirty="0">
                <a:latin typeface="Agency FB" panose="020B0503020202020204" pitchFamily="34" charset="0"/>
              </a:rPr>
              <a:t>Creating Content Using AI</a:t>
            </a:r>
          </a:p>
        </p:txBody>
      </p:sp>
      <p:sp>
        <p:nvSpPr>
          <p:cNvPr id="51" name="TextBox 50">
            <a:extLst>
              <a:ext uri="{FF2B5EF4-FFF2-40B4-BE49-F238E27FC236}">
                <a16:creationId xmlns:a16="http://schemas.microsoft.com/office/drawing/2014/main" id="{7435B4B5-EE76-7CBB-C831-F8564DD6A570}"/>
              </a:ext>
            </a:extLst>
          </p:cNvPr>
          <p:cNvSpPr txBox="1"/>
          <p:nvPr/>
        </p:nvSpPr>
        <p:spPr>
          <a:xfrm>
            <a:off x="8970368" y="3235760"/>
            <a:ext cx="1907094" cy="338554"/>
          </a:xfrm>
          <a:prstGeom prst="rect">
            <a:avLst/>
          </a:prstGeom>
          <a:noFill/>
        </p:spPr>
        <p:txBody>
          <a:bodyPr wrap="square" rtlCol="0">
            <a:spAutoFit/>
          </a:bodyPr>
          <a:lstStyle/>
          <a:p>
            <a:r>
              <a:rPr lang="en-IN" sz="1600" dirty="0">
                <a:latin typeface="Agency FB" panose="020B0503020202020204" pitchFamily="34" charset="0"/>
              </a:rPr>
              <a:t>Post your work on App</a:t>
            </a:r>
          </a:p>
        </p:txBody>
      </p:sp>
      <p:sp>
        <p:nvSpPr>
          <p:cNvPr id="52" name="TextBox 51">
            <a:extLst>
              <a:ext uri="{FF2B5EF4-FFF2-40B4-BE49-F238E27FC236}">
                <a16:creationId xmlns:a16="http://schemas.microsoft.com/office/drawing/2014/main" id="{0A1CD719-ACE7-0617-E822-1798D6EA5B82}"/>
              </a:ext>
            </a:extLst>
          </p:cNvPr>
          <p:cNvSpPr txBox="1"/>
          <p:nvPr/>
        </p:nvSpPr>
        <p:spPr>
          <a:xfrm>
            <a:off x="8474113" y="4490009"/>
            <a:ext cx="466777" cy="337106"/>
          </a:xfrm>
          <a:prstGeom prst="rect">
            <a:avLst/>
          </a:prstGeom>
          <a:noFill/>
        </p:spPr>
        <p:txBody>
          <a:bodyPr wrap="square" rtlCol="0">
            <a:spAutoFit/>
          </a:bodyPr>
          <a:lstStyle/>
          <a:p>
            <a:r>
              <a:rPr lang="en-IN" sz="1600" dirty="0">
                <a:latin typeface="Agency FB" panose="020B0503020202020204" pitchFamily="34" charset="0"/>
              </a:rPr>
              <a:t>No</a:t>
            </a:r>
          </a:p>
        </p:txBody>
      </p:sp>
      <p:sp>
        <p:nvSpPr>
          <p:cNvPr id="53" name="TextBox 52">
            <a:extLst>
              <a:ext uri="{FF2B5EF4-FFF2-40B4-BE49-F238E27FC236}">
                <a16:creationId xmlns:a16="http://schemas.microsoft.com/office/drawing/2014/main" id="{550A7C5D-8FB3-90D2-CECE-36CED9DA34A4}"/>
              </a:ext>
            </a:extLst>
          </p:cNvPr>
          <p:cNvSpPr txBox="1"/>
          <p:nvPr/>
        </p:nvSpPr>
        <p:spPr>
          <a:xfrm>
            <a:off x="10863121" y="4430926"/>
            <a:ext cx="472314" cy="338555"/>
          </a:xfrm>
          <a:prstGeom prst="rect">
            <a:avLst/>
          </a:prstGeom>
          <a:noFill/>
        </p:spPr>
        <p:txBody>
          <a:bodyPr wrap="square" rtlCol="0">
            <a:spAutoFit/>
          </a:bodyPr>
          <a:lstStyle/>
          <a:p>
            <a:r>
              <a:rPr lang="en-IN" sz="1600" dirty="0">
                <a:latin typeface="Agency FB" panose="020B0503020202020204" pitchFamily="34" charset="0"/>
              </a:rPr>
              <a:t>Yes</a:t>
            </a:r>
          </a:p>
        </p:txBody>
      </p:sp>
      <p:sp>
        <p:nvSpPr>
          <p:cNvPr id="54" name="Arrow: Down 53">
            <a:extLst>
              <a:ext uri="{FF2B5EF4-FFF2-40B4-BE49-F238E27FC236}">
                <a16:creationId xmlns:a16="http://schemas.microsoft.com/office/drawing/2014/main" id="{4954E086-B951-11D0-779E-8334C8D4537E}"/>
              </a:ext>
            </a:extLst>
          </p:cNvPr>
          <p:cNvSpPr/>
          <p:nvPr/>
        </p:nvSpPr>
        <p:spPr>
          <a:xfrm>
            <a:off x="9744009" y="1959104"/>
            <a:ext cx="179907" cy="4426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Down 54">
            <a:extLst>
              <a:ext uri="{FF2B5EF4-FFF2-40B4-BE49-F238E27FC236}">
                <a16:creationId xmlns:a16="http://schemas.microsoft.com/office/drawing/2014/main" id="{FB4A8B69-ED3E-3858-C18D-744436B1DD02}"/>
              </a:ext>
            </a:extLst>
          </p:cNvPr>
          <p:cNvSpPr/>
          <p:nvPr/>
        </p:nvSpPr>
        <p:spPr>
          <a:xfrm>
            <a:off x="9744008" y="2796213"/>
            <a:ext cx="179907" cy="4426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TextBox 55">
            <a:extLst>
              <a:ext uri="{FF2B5EF4-FFF2-40B4-BE49-F238E27FC236}">
                <a16:creationId xmlns:a16="http://schemas.microsoft.com/office/drawing/2014/main" id="{84DA02F3-CEB6-7082-6001-AA1A524AC770}"/>
              </a:ext>
            </a:extLst>
          </p:cNvPr>
          <p:cNvSpPr txBox="1"/>
          <p:nvPr/>
        </p:nvSpPr>
        <p:spPr>
          <a:xfrm>
            <a:off x="10143033" y="5412503"/>
            <a:ext cx="1784661" cy="830997"/>
          </a:xfrm>
          <a:prstGeom prst="rect">
            <a:avLst/>
          </a:prstGeom>
          <a:noFill/>
        </p:spPr>
        <p:txBody>
          <a:bodyPr wrap="square" rtlCol="0">
            <a:spAutoFit/>
          </a:bodyPr>
          <a:lstStyle/>
          <a:p>
            <a:r>
              <a:rPr lang="en-US" sz="1600" dirty="0">
                <a:latin typeface="Agency FB" panose="020B0503020202020204" pitchFamily="34" charset="0"/>
              </a:rPr>
              <a:t>Remunerate the creator in accordance with the quantity of readers.</a:t>
            </a:r>
            <a:endParaRPr lang="en-IN" sz="1600" dirty="0">
              <a:latin typeface="Agency FB" panose="020B0503020202020204" pitchFamily="34" charset="0"/>
            </a:endParaRPr>
          </a:p>
        </p:txBody>
      </p:sp>
      <p:sp>
        <p:nvSpPr>
          <p:cNvPr id="57" name="TextBox 56">
            <a:extLst>
              <a:ext uri="{FF2B5EF4-FFF2-40B4-BE49-F238E27FC236}">
                <a16:creationId xmlns:a16="http://schemas.microsoft.com/office/drawing/2014/main" id="{DE36AA7F-5DFF-4E39-5EB8-3C23C7E20867}"/>
              </a:ext>
            </a:extLst>
          </p:cNvPr>
          <p:cNvSpPr txBox="1"/>
          <p:nvPr/>
        </p:nvSpPr>
        <p:spPr>
          <a:xfrm>
            <a:off x="8124267" y="5460122"/>
            <a:ext cx="1166467" cy="584775"/>
          </a:xfrm>
          <a:prstGeom prst="rect">
            <a:avLst/>
          </a:prstGeom>
          <a:noFill/>
        </p:spPr>
        <p:txBody>
          <a:bodyPr wrap="square" rtlCol="0">
            <a:spAutoFit/>
          </a:bodyPr>
          <a:lstStyle/>
          <a:p>
            <a:r>
              <a:rPr lang="en-IN" sz="1600" dirty="0">
                <a:latin typeface="Agency FB" panose="020B0503020202020204" pitchFamily="34" charset="0"/>
              </a:rPr>
              <a:t>Creator to pay Dashtoon</a:t>
            </a:r>
          </a:p>
        </p:txBody>
      </p:sp>
      <p:sp>
        <p:nvSpPr>
          <p:cNvPr id="58" name="Arrow: Down 57">
            <a:extLst>
              <a:ext uri="{FF2B5EF4-FFF2-40B4-BE49-F238E27FC236}">
                <a16:creationId xmlns:a16="http://schemas.microsoft.com/office/drawing/2014/main" id="{4F1B96EE-0E9D-FC5A-67B9-BCD652A69F6F}"/>
              </a:ext>
            </a:extLst>
          </p:cNvPr>
          <p:cNvSpPr/>
          <p:nvPr/>
        </p:nvSpPr>
        <p:spPr>
          <a:xfrm>
            <a:off x="10945413" y="3827730"/>
            <a:ext cx="179906" cy="53951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Arrow: Down 58">
            <a:extLst>
              <a:ext uri="{FF2B5EF4-FFF2-40B4-BE49-F238E27FC236}">
                <a16:creationId xmlns:a16="http://schemas.microsoft.com/office/drawing/2014/main" id="{504A953D-DEB6-A557-C7E2-581738C44AB9}"/>
              </a:ext>
            </a:extLst>
          </p:cNvPr>
          <p:cNvSpPr/>
          <p:nvPr/>
        </p:nvSpPr>
        <p:spPr>
          <a:xfrm>
            <a:off x="8542633" y="4876754"/>
            <a:ext cx="179907" cy="4426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Down 59">
            <a:extLst>
              <a:ext uri="{FF2B5EF4-FFF2-40B4-BE49-F238E27FC236}">
                <a16:creationId xmlns:a16="http://schemas.microsoft.com/office/drawing/2014/main" id="{A7972371-E856-D9F8-F313-9DADB7ABD1A0}"/>
              </a:ext>
            </a:extLst>
          </p:cNvPr>
          <p:cNvSpPr/>
          <p:nvPr/>
        </p:nvSpPr>
        <p:spPr>
          <a:xfrm>
            <a:off x="10945411" y="4833163"/>
            <a:ext cx="179907" cy="4426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Down 60">
            <a:extLst>
              <a:ext uri="{FF2B5EF4-FFF2-40B4-BE49-F238E27FC236}">
                <a16:creationId xmlns:a16="http://schemas.microsoft.com/office/drawing/2014/main" id="{79CB93C0-BA42-169C-23F7-28B900049877}"/>
              </a:ext>
            </a:extLst>
          </p:cNvPr>
          <p:cNvSpPr/>
          <p:nvPr/>
        </p:nvSpPr>
        <p:spPr>
          <a:xfrm>
            <a:off x="8527595" y="3860849"/>
            <a:ext cx="179907" cy="4426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Left-Right 61">
            <a:extLst>
              <a:ext uri="{FF2B5EF4-FFF2-40B4-BE49-F238E27FC236}">
                <a16:creationId xmlns:a16="http://schemas.microsoft.com/office/drawing/2014/main" id="{26434689-839A-D6B4-6CB3-B2485A4B9B6A}"/>
              </a:ext>
            </a:extLst>
          </p:cNvPr>
          <p:cNvSpPr/>
          <p:nvPr/>
        </p:nvSpPr>
        <p:spPr>
          <a:xfrm>
            <a:off x="8970368" y="3605151"/>
            <a:ext cx="1646215" cy="202422"/>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8" name="Picture 67">
            <a:extLst>
              <a:ext uri="{FF2B5EF4-FFF2-40B4-BE49-F238E27FC236}">
                <a16:creationId xmlns:a16="http://schemas.microsoft.com/office/drawing/2014/main" id="{1E251563-CCA5-88BC-FAC4-02EF4B8BF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9322" y="4442980"/>
            <a:ext cx="3233785" cy="1936777"/>
          </a:xfrm>
          <a:prstGeom prst="rect">
            <a:avLst/>
          </a:prstGeom>
        </p:spPr>
      </p:pic>
      <p:pic>
        <p:nvPicPr>
          <p:cNvPr id="70" name="Picture 69">
            <a:extLst>
              <a:ext uri="{FF2B5EF4-FFF2-40B4-BE49-F238E27FC236}">
                <a16:creationId xmlns:a16="http://schemas.microsoft.com/office/drawing/2014/main" id="{DD0B3AA6-364D-CE0D-B446-CCD5267A71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1197" y="1204264"/>
            <a:ext cx="2367287" cy="2450883"/>
          </a:xfrm>
          <a:prstGeom prst="rect">
            <a:avLst/>
          </a:prstGeom>
        </p:spPr>
      </p:pic>
    </p:spTree>
    <p:extLst>
      <p:ext uri="{BB962C8B-B14F-4D97-AF65-F5344CB8AC3E}">
        <p14:creationId xmlns:p14="http://schemas.microsoft.com/office/powerpoint/2010/main" val="528249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AE4237-E351-3935-F031-A80A6F4D3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74" y="167688"/>
            <a:ext cx="2156647" cy="66299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0935CD4-4E86-1395-BF29-8132CF6EE2EF}"/>
                  </a:ext>
                </a:extLst>
              </p14:cNvPr>
              <p14:cNvContentPartPr/>
              <p14:nvPr/>
            </p14:nvContentPartPr>
            <p14:xfrm>
              <a:off x="5336728" y="5089070"/>
              <a:ext cx="2401200" cy="500040"/>
            </p14:xfrm>
          </p:contentPart>
        </mc:Choice>
        <mc:Fallback xmlns="">
          <p:pic>
            <p:nvPicPr>
              <p:cNvPr id="6" name="Ink 5">
                <a:extLst>
                  <a:ext uri="{FF2B5EF4-FFF2-40B4-BE49-F238E27FC236}">
                    <a16:creationId xmlns:a16="http://schemas.microsoft.com/office/drawing/2014/main" id="{70935CD4-4E86-1395-BF29-8132CF6EE2EF}"/>
                  </a:ext>
                </a:extLst>
              </p:cNvPr>
              <p:cNvPicPr/>
              <p:nvPr/>
            </p:nvPicPr>
            <p:blipFill>
              <a:blip r:embed="rId5"/>
              <a:stretch>
                <a:fillRect/>
              </a:stretch>
            </p:blipFill>
            <p:spPr>
              <a:xfrm>
                <a:off x="5330608" y="5082950"/>
                <a:ext cx="241344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FD9A3A19-5E79-181C-0268-C7BAABAE04C5}"/>
                  </a:ext>
                </a:extLst>
              </p14:cNvPr>
              <p14:cNvContentPartPr/>
              <p14:nvPr/>
            </p14:nvContentPartPr>
            <p14:xfrm>
              <a:off x="4191208" y="5204270"/>
              <a:ext cx="3382560" cy="572400"/>
            </p14:xfrm>
          </p:contentPart>
        </mc:Choice>
        <mc:Fallback xmlns="">
          <p:pic>
            <p:nvPicPr>
              <p:cNvPr id="8" name="Ink 7">
                <a:extLst>
                  <a:ext uri="{FF2B5EF4-FFF2-40B4-BE49-F238E27FC236}">
                    <a16:creationId xmlns:a16="http://schemas.microsoft.com/office/drawing/2014/main" id="{FD9A3A19-5E79-181C-0268-C7BAABAE04C5}"/>
                  </a:ext>
                </a:extLst>
              </p:cNvPr>
              <p:cNvPicPr/>
              <p:nvPr/>
            </p:nvPicPr>
            <p:blipFill>
              <a:blip r:embed="rId7"/>
              <a:stretch>
                <a:fillRect/>
              </a:stretch>
            </p:blipFill>
            <p:spPr>
              <a:xfrm>
                <a:off x="4137208" y="5096630"/>
                <a:ext cx="3490200" cy="788040"/>
              </a:xfrm>
              <a:prstGeom prst="rect">
                <a:avLst/>
              </a:prstGeom>
            </p:spPr>
          </p:pic>
        </mc:Fallback>
      </mc:AlternateContent>
      <p:sp>
        <p:nvSpPr>
          <p:cNvPr id="9" name="Title 1">
            <a:extLst>
              <a:ext uri="{FF2B5EF4-FFF2-40B4-BE49-F238E27FC236}">
                <a16:creationId xmlns:a16="http://schemas.microsoft.com/office/drawing/2014/main" id="{E6EEF9EC-0382-6CD2-E2E7-1DE65BCA0D73}"/>
              </a:ext>
            </a:extLst>
          </p:cNvPr>
          <p:cNvSpPr>
            <a:spLocks noGrp="1"/>
          </p:cNvSpPr>
          <p:nvPr>
            <p:ph type="ctrTitle"/>
          </p:nvPr>
        </p:nvSpPr>
        <p:spPr>
          <a:xfrm>
            <a:off x="3572483" y="167689"/>
            <a:ext cx="5156718" cy="505872"/>
          </a:xfrm>
        </p:spPr>
        <p:txBody>
          <a:bodyPr>
            <a:noAutofit/>
          </a:bodyPr>
          <a:lstStyle/>
          <a:p>
            <a:r>
              <a:rPr lang="en-IN" sz="2800" b="1" dirty="0">
                <a:latin typeface="Agency FB" panose="020B0503020202020204" pitchFamily="34" charset="0"/>
              </a:rPr>
              <a:t>Dashtoon's B2C Business Model</a:t>
            </a:r>
          </a:p>
        </p:txBody>
      </p:sp>
      <p:pic>
        <p:nvPicPr>
          <p:cNvPr id="15" name="Picture 14">
            <a:extLst>
              <a:ext uri="{FF2B5EF4-FFF2-40B4-BE49-F238E27FC236}">
                <a16:creationId xmlns:a16="http://schemas.microsoft.com/office/drawing/2014/main" id="{D4AF4E28-01C1-D5A5-8241-12E27B9568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5082" y="2597348"/>
            <a:ext cx="1521835" cy="3565759"/>
          </a:xfrm>
          <a:prstGeom prst="rect">
            <a:avLst/>
          </a:prstGeom>
        </p:spPr>
      </p:pic>
      <p:sp>
        <p:nvSpPr>
          <p:cNvPr id="29" name="TextBox 28">
            <a:extLst>
              <a:ext uri="{FF2B5EF4-FFF2-40B4-BE49-F238E27FC236}">
                <a16:creationId xmlns:a16="http://schemas.microsoft.com/office/drawing/2014/main" id="{B2465F99-F96B-C102-63C4-9B3A277CFAB8}"/>
              </a:ext>
            </a:extLst>
          </p:cNvPr>
          <p:cNvSpPr txBox="1"/>
          <p:nvPr/>
        </p:nvSpPr>
        <p:spPr>
          <a:xfrm>
            <a:off x="8060884" y="830685"/>
            <a:ext cx="3086100" cy="1231106"/>
          </a:xfrm>
          <a:prstGeom prst="rect">
            <a:avLst/>
          </a:prstGeom>
          <a:noFill/>
        </p:spPr>
        <p:txBody>
          <a:bodyPr wrap="square" rtlCol="0">
            <a:spAutoFit/>
          </a:bodyPr>
          <a:lstStyle/>
          <a:p>
            <a:r>
              <a:rPr lang="en-IN" b="1" i="0" dirty="0">
                <a:effectLst/>
                <a:latin typeface="Agency FB" panose="020B0503020202020204" pitchFamily="34" charset="0"/>
              </a:rPr>
              <a:t>Freemium Model :</a:t>
            </a:r>
          </a:p>
          <a:p>
            <a:r>
              <a:rPr lang="en-US" sz="1400" dirty="0">
                <a:latin typeface="Agency FB" panose="020B0503020202020204" pitchFamily="34" charset="0"/>
              </a:rPr>
              <a:t>Dashtoon's freemium model balances free and premium content, offering users </a:t>
            </a:r>
            <a:r>
              <a:rPr lang="en-US" sz="1400" dirty="0">
                <a:solidFill>
                  <a:srgbClr val="FFFF00"/>
                </a:solidFill>
                <a:latin typeface="Agency FB" panose="020B0503020202020204" pitchFamily="34" charset="0"/>
              </a:rPr>
              <a:t>one free daily episode</a:t>
            </a:r>
            <a:r>
              <a:rPr lang="en-US" sz="1400" dirty="0">
                <a:latin typeface="Agency FB" panose="020B0503020202020204" pitchFamily="34" charset="0"/>
              </a:rPr>
              <a:t>. This strategy entices users to explore and engage with the platform</a:t>
            </a:r>
            <a:r>
              <a:rPr lang="en-US" sz="1400" dirty="0"/>
              <a:t>.</a:t>
            </a:r>
            <a:endParaRPr lang="en-IN" sz="1400" dirty="0"/>
          </a:p>
        </p:txBody>
      </p:sp>
      <p:sp>
        <p:nvSpPr>
          <p:cNvPr id="30" name="Arrow: Chevron 29">
            <a:extLst>
              <a:ext uri="{FF2B5EF4-FFF2-40B4-BE49-F238E27FC236}">
                <a16:creationId xmlns:a16="http://schemas.microsoft.com/office/drawing/2014/main" id="{2B27213D-0986-DBAA-5B8F-74A4A405F7A4}"/>
              </a:ext>
            </a:extLst>
          </p:cNvPr>
          <p:cNvSpPr/>
          <p:nvPr/>
        </p:nvSpPr>
        <p:spPr>
          <a:xfrm rot="19522898">
            <a:off x="6775097" y="1752684"/>
            <a:ext cx="835780" cy="809965"/>
          </a:xfrm>
          <a:prstGeom prst="chevron">
            <a:avLst/>
          </a:prstGeom>
          <a:solidFill>
            <a:srgbClr val="8F7E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1" name="Arrow: Chevron 30">
            <a:extLst>
              <a:ext uri="{FF2B5EF4-FFF2-40B4-BE49-F238E27FC236}">
                <a16:creationId xmlns:a16="http://schemas.microsoft.com/office/drawing/2014/main" id="{7071D368-7BA7-7B92-00E6-74660CB169CA}"/>
              </a:ext>
            </a:extLst>
          </p:cNvPr>
          <p:cNvSpPr/>
          <p:nvPr/>
        </p:nvSpPr>
        <p:spPr>
          <a:xfrm rot="11925109">
            <a:off x="4629204" y="1752684"/>
            <a:ext cx="835780" cy="809965"/>
          </a:xfrm>
          <a:prstGeom prst="chevron">
            <a:avLst/>
          </a:prstGeom>
          <a:solidFill>
            <a:srgbClr val="FF6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2" name="Arrow: Chevron 31">
            <a:extLst>
              <a:ext uri="{FF2B5EF4-FFF2-40B4-BE49-F238E27FC236}">
                <a16:creationId xmlns:a16="http://schemas.microsoft.com/office/drawing/2014/main" id="{4072995B-713A-F738-8E07-ABCE0D65F0DC}"/>
              </a:ext>
            </a:extLst>
          </p:cNvPr>
          <p:cNvSpPr/>
          <p:nvPr/>
        </p:nvSpPr>
        <p:spPr>
          <a:xfrm rot="20901753">
            <a:off x="7069016" y="3198862"/>
            <a:ext cx="835780" cy="809965"/>
          </a:xfrm>
          <a:prstGeom prst="chevr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3" name="TextBox 32">
            <a:extLst>
              <a:ext uri="{FF2B5EF4-FFF2-40B4-BE49-F238E27FC236}">
                <a16:creationId xmlns:a16="http://schemas.microsoft.com/office/drawing/2014/main" id="{287EC119-4AA3-F330-D308-AAC182EC6165}"/>
              </a:ext>
            </a:extLst>
          </p:cNvPr>
          <p:cNvSpPr txBox="1"/>
          <p:nvPr/>
        </p:nvSpPr>
        <p:spPr>
          <a:xfrm>
            <a:off x="8116895" y="2399615"/>
            <a:ext cx="3086100" cy="1446550"/>
          </a:xfrm>
          <a:prstGeom prst="rect">
            <a:avLst/>
          </a:prstGeom>
          <a:noFill/>
        </p:spPr>
        <p:txBody>
          <a:bodyPr wrap="square" rtlCol="0">
            <a:spAutoFit/>
          </a:bodyPr>
          <a:lstStyle/>
          <a:p>
            <a:r>
              <a:rPr lang="en-IN" b="1" i="0" dirty="0">
                <a:effectLst/>
                <a:latin typeface="Agency FB" panose="020B0503020202020204" pitchFamily="34" charset="0"/>
              </a:rPr>
              <a:t>Revenue Generation:</a:t>
            </a:r>
          </a:p>
          <a:p>
            <a:r>
              <a:rPr lang="en-US" sz="1400" dirty="0">
                <a:latin typeface="Agency FB" panose="020B0503020202020204" pitchFamily="34" charset="0"/>
              </a:rPr>
              <a:t>With a robust revenue generation strategy, Dashtoon achieved $15,000 in the first month and aims for substantial growth, targeting </a:t>
            </a:r>
            <a:r>
              <a:rPr lang="en-US" sz="1400" dirty="0">
                <a:solidFill>
                  <a:srgbClr val="FFFF00"/>
                </a:solidFill>
                <a:latin typeface="Agency FB" panose="020B0503020202020204" pitchFamily="34" charset="0"/>
              </a:rPr>
              <a:t>$100,000 </a:t>
            </a:r>
            <a:r>
              <a:rPr lang="en-US" sz="1400" dirty="0">
                <a:latin typeface="Agency FB" panose="020B0503020202020204" pitchFamily="34" charset="0"/>
              </a:rPr>
              <a:t>in monthly revenue within the next two to three months.</a:t>
            </a:r>
            <a:endParaRPr lang="en-IN" sz="1400" dirty="0">
              <a:latin typeface="Agency FB" panose="020B0503020202020204" pitchFamily="34" charset="0"/>
            </a:endParaRPr>
          </a:p>
        </p:txBody>
      </p:sp>
      <p:sp>
        <p:nvSpPr>
          <p:cNvPr id="34" name="TextBox 33">
            <a:extLst>
              <a:ext uri="{FF2B5EF4-FFF2-40B4-BE49-F238E27FC236}">
                <a16:creationId xmlns:a16="http://schemas.microsoft.com/office/drawing/2014/main" id="{A4F9F24F-35F9-E001-2C4F-5EC7D23081D1}"/>
              </a:ext>
            </a:extLst>
          </p:cNvPr>
          <p:cNvSpPr txBox="1"/>
          <p:nvPr/>
        </p:nvSpPr>
        <p:spPr>
          <a:xfrm>
            <a:off x="7827113" y="4183989"/>
            <a:ext cx="3978122" cy="2523768"/>
          </a:xfrm>
          <a:prstGeom prst="rect">
            <a:avLst/>
          </a:prstGeom>
          <a:noFill/>
        </p:spPr>
        <p:txBody>
          <a:bodyPr wrap="square" rtlCol="0">
            <a:spAutoFit/>
          </a:bodyPr>
          <a:lstStyle/>
          <a:p>
            <a:r>
              <a:rPr lang="en-US" b="1" i="0" dirty="0">
                <a:effectLst/>
                <a:latin typeface="Agency FB" panose="020B0503020202020204" pitchFamily="34" charset="0"/>
              </a:rPr>
              <a:t>Dashtoon Comic Reader and Dashtoon Studio:</a:t>
            </a:r>
          </a:p>
          <a:p>
            <a:pPr marL="285750" indent="-285750">
              <a:buFont typeface="Arial" panose="020B0604020202020204" pitchFamily="34" charset="0"/>
              <a:buChar char="•"/>
            </a:pPr>
            <a:r>
              <a:rPr lang="en-US" sz="1400" dirty="0">
                <a:latin typeface="Agency FB" panose="020B0503020202020204" pitchFamily="34" charset="0"/>
              </a:rPr>
              <a:t>Dashtoon Comic Reader: Positioned as a cornerstone for readers, it employs a </a:t>
            </a:r>
            <a:r>
              <a:rPr lang="en-US" sz="1400" dirty="0">
                <a:solidFill>
                  <a:srgbClr val="FFFF00"/>
                </a:solidFill>
                <a:latin typeface="Agency FB" panose="020B0503020202020204" pitchFamily="34" charset="0"/>
              </a:rPr>
              <a:t>freemium</a:t>
            </a:r>
            <a:r>
              <a:rPr lang="en-US" sz="1400" dirty="0">
                <a:latin typeface="Agency FB" panose="020B0503020202020204" pitchFamily="34" charset="0"/>
              </a:rPr>
              <a:t> structure. After a set number of free episodes, content transitions behind a paywall, creating monetization opportunities for creators and Dashtoon.</a:t>
            </a:r>
          </a:p>
          <a:p>
            <a:pPr marL="285750" indent="-285750">
              <a:buFont typeface="Arial" panose="020B0604020202020204" pitchFamily="34" charset="0"/>
              <a:buChar char="•"/>
            </a:pPr>
            <a:r>
              <a:rPr lang="en-US" sz="1400" dirty="0">
                <a:latin typeface="Agency FB" panose="020B0503020202020204" pitchFamily="34" charset="0"/>
              </a:rPr>
              <a:t>Dashtoon Studio: Tailored for creators, the Studio streamlines comic creation with </a:t>
            </a:r>
            <a:r>
              <a:rPr lang="en-US" sz="1400" dirty="0">
                <a:solidFill>
                  <a:srgbClr val="FFFF00"/>
                </a:solidFill>
                <a:latin typeface="Agency FB" panose="020B0503020202020204" pitchFamily="34" charset="0"/>
              </a:rPr>
              <a:t>AI-driven</a:t>
            </a:r>
            <a:r>
              <a:rPr lang="en-US" sz="1400" dirty="0">
                <a:latin typeface="Agency FB" panose="020B0503020202020204" pitchFamily="34" charset="0"/>
              </a:rPr>
              <a:t> tools and an extensive character library. This significantly reduces episode creation time from 40-50 hours to 5-6 hours. Monetization strategies incentivize creators to produce high-quality, engaging content.</a:t>
            </a:r>
            <a:endParaRPr lang="en-IN" sz="1400" dirty="0">
              <a:latin typeface="Agency FB" panose="020B0503020202020204" pitchFamily="34" charset="0"/>
            </a:endParaRPr>
          </a:p>
        </p:txBody>
      </p:sp>
      <p:sp>
        <p:nvSpPr>
          <p:cNvPr id="35" name="Arrow: Chevron 34">
            <a:extLst>
              <a:ext uri="{FF2B5EF4-FFF2-40B4-BE49-F238E27FC236}">
                <a16:creationId xmlns:a16="http://schemas.microsoft.com/office/drawing/2014/main" id="{C8B1D24B-400D-64B2-99E3-0FB6F85FBA86}"/>
              </a:ext>
            </a:extLst>
          </p:cNvPr>
          <p:cNvSpPr/>
          <p:nvPr/>
        </p:nvSpPr>
        <p:spPr>
          <a:xfrm rot="1787885">
            <a:off x="6996118" y="4708515"/>
            <a:ext cx="835780" cy="809965"/>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7" name="TextBox 36">
            <a:extLst>
              <a:ext uri="{FF2B5EF4-FFF2-40B4-BE49-F238E27FC236}">
                <a16:creationId xmlns:a16="http://schemas.microsoft.com/office/drawing/2014/main" id="{451D79A7-74A2-F93F-8332-9CBB9076A37C}"/>
              </a:ext>
            </a:extLst>
          </p:cNvPr>
          <p:cNvSpPr txBox="1"/>
          <p:nvPr/>
        </p:nvSpPr>
        <p:spPr>
          <a:xfrm>
            <a:off x="1118807" y="863702"/>
            <a:ext cx="3086100" cy="1877437"/>
          </a:xfrm>
          <a:prstGeom prst="rect">
            <a:avLst/>
          </a:prstGeom>
          <a:noFill/>
        </p:spPr>
        <p:txBody>
          <a:bodyPr wrap="square" rtlCol="0">
            <a:spAutoFit/>
          </a:bodyPr>
          <a:lstStyle/>
          <a:p>
            <a:pPr algn="r"/>
            <a:r>
              <a:rPr lang="en-IN" b="1" i="0" dirty="0">
                <a:effectLst/>
                <a:latin typeface="Agency FB" panose="020B0503020202020204" pitchFamily="34" charset="0"/>
              </a:rPr>
              <a:t>Reader Subscription Model:</a:t>
            </a:r>
          </a:p>
          <a:p>
            <a:pPr algn="r"/>
            <a:r>
              <a:rPr lang="en-US" sz="1400" dirty="0">
                <a:latin typeface="Agency FB" panose="020B0503020202020204" pitchFamily="34" charset="0"/>
              </a:rPr>
              <a:t>After the freemium model, Dashtoon introduces </a:t>
            </a:r>
            <a:r>
              <a:rPr lang="en-US" sz="1400" dirty="0">
                <a:solidFill>
                  <a:srgbClr val="FFFF00"/>
                </a:solidFill>
                <a:latin typeface="Agency FB" panose="020B0503020202020204" pitchFamily="34" charset="0"/>
              </a:rPr>
              <a:t>Dashcash</a:t>
            </a:r>
            <a:r>
              <a:rPr lang="en-US" sz="1400" dirty="0">
                <a:latin typeface="Agency FB" panose="020B0503020202020204" pitchFamily="34" charset="0"/>
              </a:rPr>
              <a:t>, a virtual currency. Users purchase Dashcoins to unlock premium content, transitioning behind a paywall after accessing 10 free episodes. This innovative approach fosters reader subscriptions, creating revenue for both creators and Dashtoon..</a:t>
            </a:r>
            <a:endParaRPr lang="en-IN" sz="1400" dirty="0">
              <a:latin typeface="Agency FB" panose="020B0503020202020204" pitchFamily="34" charset="0"/>
            </a:endParaRPr>
          </a:p>
        </p:txBody>
      </p:sp>
      <p:sp>
        <p:nvSpPr>
          <p:cNvPr id="38" name="Arrow: Chevron 37">
            <a:extLst>
              <a:ext uri="{FF2B5EF4-FFF2-40B4-BE49-F238E27FC236}">
                <a16:creationId xmlns:a16="http://schemas.microsoft.com/office/drawing/2014/main" id="{E0FA19CE-62B6-AF4B-A998-457A2798960E}"/>
              </a:ext>
            </a:extLst>
          </p:cNvPr>
          <p:cNvSpPr/>
          <p:nvPr/>
        </p:nvSpPr>
        <p:spPr>
          <a:xfrm rot="8927176">
            <a:off x="4305329" y="4813176"/>
            <a:ext cx="835780" cy="809965"/>
          </a:xfrm>
          <a:prstGeom prst="chevr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9" name="Arrow: Chevron 38">
            <a:extLst>
              <a:ext uri="{FF2B5EF4-FFF2-40B4-BE49-F238E27FC236}">
                <a16:creationId xmlns:a16="http://schemas.microsoft.com/office/drawing/2014/main" id="{29C5D284-7240-49C7-43E3-E2C628157B48}"/>
              </a:ext>
            </a:extLst>
          </p:cNvPr>
          <p:cNvSpPr/>
          <p:nvPr/>
        </p:nvSpPr>
        <p:spPr>
          <a:xfrm rot="11598051">
            <a:off x="4389836" y="3189557"/>
            <a:ext cx="835780" cy="809965"/>
          </a:xfrm>
          <a:prstGeom prst="chevron">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0" name="TextBox 39">
            <a:extLst>
              <a:ext uri="{FF2B5EF4-FFF2-40B4-BE49-F238E27FC236}">
                <a16:creationId xmlns:a16="http://schemas.microsoft.com/office/drawing/2014/main" id="{23FFCF23-D07D-465E-EBF5-762F001BB411}"/>
              </a:ext>
            </a:extLst>
          </p:cNvPr>
          <p:cNvSpPr txBox="1"/>
          <p:nvPr/>
        </p:nvSpPr>
        <p:spPr>
          <a:xfrm>
            <a:off x="546222" y="2818642"/>
            <a:ext cx="3498325" cy="1446550"/>
          </a:xfrm>
          <a:prstGeom prst="rect">
            <a:avLst/>
          </a:prstGeom>
          <a:noFill/>
        </p:spPr>
        <p:txBody>
          <a:bodyPr wrap="square" rtlCol="0">
            <a:spAutoFit/>
          </a:bodyPr>
          <a:lstStyle/>
          <a:p>
            <a:pPr algn="r"/>
            <a:r>
              <a:rPr lang="en-US" b="1" i="0" dirty="0">
                <a:effectLst/>
                <a:latin typeface="Agency FB" panose="020B0503020202020204" pitchFamily="34" charset="0"/>
              </a:rPr>
              <a:t>Early Traction and Investor Engagement:</a:t>
            </a:r>
          </a:p>
          <a:p>
            <a:pPr algn="r"/>
            <a:r>
              <a:rPr lang="en-US" sz="1400" dirty="0">
                <a:latin typeface="Agency FB" panose="020B0503020202020204" pitchFamily="34" charset="0"/>
              </a:rPr>
              <a:t>Dashtoon has gained early traction with 50 daily storytellers and </a:t>
            </a:r>
            <a:r>
              <a:rPr lang="en-US" sz="1400" dirty="0">
                <a:solidFill>
                  <a:srgbClr val="FFFF00"/>
                </a:solidFill>
                <a:latin typeface="Agency FB" panose="020B0503020202020204" pitchFamily="34" charset="0"/>
              </a:rPr>
              <a:t>25,000</a:t>
            </a:r>
            <a:r>
              <a:rPr lang="en-US" sz="1400" dirty="0">
                <a:latin typeface="Agency FB" panose="020B0503020202020204" pitchFamily="34" charset="0"/>
              </a:rPr>
              <a:t> app downloads. Investor confidence is evident in a successful $5 million funding round led by Matrix Partners India and Stellar Venture Partners.</a:t>
            </a:r>
            <a:endParaRPr lang="en-IN" sz="1400" dirty="0">
              <a:latin typeface="Agency FB" panose="020B0503020202020204" pitchFamily="34" charset="0"/>
            </a:endParaRPr>
          </a:p>
        </p:txBody>
      </p:sp>
      <p:sp>
        <p:nvSpPr>
          <p:cNvPr id="41" name="TextBox 40">
            <a:extLst>
              <a:ext uri="{FF2B5EF4-FFF2-40B4-BE49-F238E27FC236}">
                <a16:creationId xmlns:a16="http://schemas.microsoft.com/office/drawing/2014/main" id="{8D0345F5-5821-DA5E-3B41-F668F8A2EECB}"/>
              </a:ext>
            </a:extLst>
          </p:cNvPr>
          <p:cNvSpPr txBox="1"/>
          <p:nvPr/>
        </p:nvSpPr>
        <p:spPr>
          <a:xfrm>
            <a:off x="910257" y="4773583"/>
            <a:ext cx="3164847" cy="1231106"/>
          </a:xfrm>
          <a:prstGeom prst="rect">
            <a:avLst/>
          </a:prstGeom>
          <a:noFill/>
        </p:spPr>
        <p:txBody>
          <a:bodyPr wrap="square" rtlCol="0">
            <a:spAutoFit/>
          </a:bodyPr>
          <a:lstStyle/>
          <a:p>
            <a:r>
              <a:rPr lang="en-IN" b="1" i="0" dirty="0">
                <a:effectLst/>
                <a:latin typeface="Agency FB" panose="020B0503020202020204" pitchFamily="34" charset="0"/>
              </a:rPr>
              <a:t>Monetization for Creators:</a:t>
            </a:r>
          </a:p>
          <a:p>
            <a:r>
              <a:rPr lang="en-US" sz="1400" dirty="0">
                <a:solidFill>
                  <a:srgbClr val="FFFF00"/>
                </a:solidFill>
                <a:latin typeface="Agency FB" panose="020B0503020202020204" pitchFamily="34" charset="0"/>
              </a:rPr>
              <a:t>Creators</a:t>
            </a:r>
            <a:r>
              <a:rPr lang="en-US" sz="1400" dirty="0">
                <a:latin typeface="Agency FB" panose="020B0503020202020204" pitchFamily="34" charset="0"/>
              </a:rPr>
              <a:t> using Dashtoon Studio can distribute their work exclusively on Dashtoon Apps at no cost. If they choose to sell on other channels, fees apply, providing flexibility and options for creators.</a:t>
            </a:r>
            <a:endParaRPr lang="en-IN" sz="1400" dirty="0">
              <a:latin typeface="Agency FB" panose="020B0503020202020204" pitchFamily="34" charset="0"/>
            </a:endParaRPr>
          </a:p>
        </p:txBody>
      </p:sp>
    </p:spTree>
    <p:extLst>
      <p:ext uri="{BB962C8B-B14F-4D97-AF65-F5344CB8AC3E}">
        <p14:creationId xmlns:p14="http://schemas.microsoft.com/office/powerpoint/2010/main" val="2758566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AE4237-E351-3935-F031-A80A6F4D3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74" y="167688"/>
            <a:ext cx="2156647" cy="662997"/>
          </a:xfrm>
          <a:prstGeom prst="rect">
            <a:avLst/>
          </a:prstGeom>
        </p:spPr>
      </p:pic>
      <p:sp>
        <p:nvSpPr>
          <p:cNvPr id="4" name="Title 1">
            <a:extLst>
              <a:ext uri="{FF2B5EF4-FFF2-40B4-BE49-F238E27FC236}">
                <a16:creationId xmlns:a16="http://schemas.microsoft.com/office/drawing/2014/main" id="{8B1608F9-206E-3E8E-D42D-CA21071991F8}"/>
              </a:ext>
            </a:extLst>
          </p:cNvPr>
          <p:cNvSpPr txBox="1">
            <a:spLocks/>
          </p:cNvSpPr>
          <p:nvPr/>
        </p:nvSpPr>
        <p:spPr>
          <a:xfrm>
            <a:off x="3572483" y="167689"/>
            <a:ext cx="5156718" cy="50587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2800" b="1" dirty="0">
              <a:latin typeface="Tempus Sans ITC" panose="04020404030D07020202" pitchFamily="82" charset="0"/>
            </a:endParaRPr>
          </a:p>
        </p:txBody>
      </p:sp>
      <p:sp>
        <p:nvSpPr>
          <p:cNvPr id="6" name="TextBox 5">
            <a:extLst>
              <a:ext uri="{FF2B5EF4-FFF2-40B4-BE49-F238E27FC236}">
                <a16:creationId xmlns:a16="http://schemas.microsoft.com/office/drawing/2014/main" id="{E03CBD4D-DE70-0FF2-69C9-A49CB5EBD61E}"/>
              </a:ext>
            </a:extLst>
          </p:cNvPr>
          <p:cNvSpPr txBox="1"/>
          <p:nvPr/>
        </p:nvSpPr>
        <p:spPr>
          <a:xfrm>
            <a:off x="4166178" y="237576"/>
            <a:ext cx="3969327" cy="523220"/>
          </a:xfrm>
          <a:prstGeom prst="rect">
            <a:avLst/>
          </a:prstGeom>
          <a:noFill/>
        </p:spPr>
        <p:txBody>
          <a:bodyPr wrap="square">
            <a:spAutoFit/>
          </a:bodyPr>
          <a:lstStyle/>
          <a:p>
            <a:r>
              <a:rPr lang="en-IN" sz="2800" b="1" dirty="0">
                <a:latin typeface="Agency FB" panose="020B0503020202020204" pitchFamily="34" charset="0"/>
              </a:rPr>
              <a:t>Challenges and  Opportunities</a:t>
            </a:r>
          </a:p>
        </p:txBody>
      </p:sp>
      <p:sp>
        <p:nvSpPr>
          <p:cNvPr id="9" name="Diamond 8">
            <a:extLst>
              <a:ext uri="{FF2B5EF4-FFF2-40B4-BE49-F238E27FC236}">
                <a16:creationId xmlns:a16="http://schemas.microsoft.com/office/drawing/2014/main" id="{E563B5D5-C32A-CCFA-F4D2-227C563BA8BF}"/>
              </a:ext>
            </a:extLst>
          </p:cNvPr>
          <p:cNvSpPr/>
          <p:nvPr/>
        </p:nvSpPr>
        <p:spPr>
          <a:xfrm>
            <a:off x="618858" y="1238805"/>
            <a:ext cx="914400" cy="914400"/>
          </a:xfrm>
          <a:prstGeom prst="diamon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Diamond 11">
            <a:extLst>
              <a:ext uri="{FF2B5EF4-FFF2-40B4-BE49-F238E27FC236}">
                <a16:creationId xmlns:a16="http://schemas.microsoft.com/office/drawing/2014/main" id="{EDEF6326-AE7F-3D6A-0D38-F2604C76BA2A}"/>
              </a:ext>
            </a:extLst>
          </p:cNvPr>
          <p:cNvSpPr/>
          <p:nvPr/>
        </p:nvSpPr>
        <p:spPr>
          <a:xfrm>
            <a:off x="611931" y="4707285"/>
            <a:ext cx="914400" cy="914400"/>
          </a:xfrm>
          <a:prstGeom prst="diamon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Diamond 12">
            <a:extLst>
              <a:ext uri="{FF2B5EF4-FFF2-40B4-BE49-F238E27FC236}">
                <a16:creationId xmlns:a16="http://schemas.microsoft.com/office/drawing/2014/main" id="{56026A5D-EA41-3365-7198-8B6A46F06164}"/>
              </a:ext>
            </a:extLst>
          </p:cNvPr>
          <p:cNvSpPr/>
          <p:nvPr/>
        </p:nvSpPr>
        <p:spPr>
          <a:xfrm>
            <a:off x="618858" y="3021468"/>
            <a:ext cx="914400" cy="914400"/>
          </a:xfrm>
          <a:prstGeom prst="diamon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Diamond 13">
            <a:extLst>
              <a:ext uri="{FF2B5EF4-FFF2-40B4-BE49-F238E27FC236}">
                <a16:creationId xmlns:a16="http://schemas.microsoft.com/office/drawing/2014/main" id="{6F9651A9-A55F-FB9D-A7F9-0300C5F22BAA}"/>
              </a:ext>
            </a:extLst>
          </p:cNvPr>
          <p:cNvSpPr/>
          <p:nvPr/>
        </p:nvSpPr>
        <p:spPr>
          <a:xfrm>
            <a:off x="6397914" y="4699360"/>
            <a:ext cx="914400" cy="914400"/>
          </a:xfrm>
          <a:prstGeom prst="diamon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Diamond 14">
            <a:extLst>
              <a:ext uri="{FF2B5EF4-FFF2-40B4-BE49-F238E27FC236}">
                <a16:creationId xmlns:a16="http://schemas.microsoft.com/office/drawing/2014/main" id="{3BCF15E2-0D74-FB96-EFA0-2F95E158A0D2}"/>
              </a:ext>
            </a:extLst>
          </p:cNvPr>
          <p:cNvSpPr/>
          <p:nvPr/>
        </p:nvSpPr>
        <p:spPr>
          <a:xfrm>
            <a:off x="6364431" y="3021468"/>
            <a:ext cx="914400" cy="914400"/>
          </a:xfrm>
          <a:prstGeom prst="diamon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Diamond 15">
            <a:extLst>
              <a:ext uri="{FF2B5EF4-FFF2-40B4-BE49-F238E27FC236}">
                <a16:creationId xmlns:a16="http://schemas.microsoft.com/office/drawing/2014/main" id="{7BF4D8F8-2594-ED12-B5A6-2F64BCE3391D}"/>
              </a:ext>
            </a:extLst>
          </p:cNvPr>
          <p:cNvSpPr/>
          <p:nvPr/>
        </p:nvSpPr>
        <p:spPr>
          <a:xfrm>
            <a:off x="6364431" y="1244240"/>
            <a:ext cx="914400" cy="914400"/>
          </a:xfrm>
          <a:prstGeom prst="diamon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DCD77EF9-2679-D26F-E475-791E5107F07B}"/>
              </a:ext>
            </a:extLst>
          </p:cNvPr>
          <p:cNvSpPr txBox="1"/>
          <p:nvPr/>
        </p:nvSpPr>
        <p:spPr>
          <a:xfrm>
            <a:off x="1653356" y="1073400"/>
            <a:ext cx="4155161" cy="1446550"/>
          </a:xfrm>
          <a:prstGeom prst="rect">
            <a:avLst/>
          </a:prstGeom>
          <a:noFill/>
        </p:spPr>
        <p:txBody>
          <a:bodyPr wrap="square" rtlCol="0">
            <a:spAutoFit/>
          </a:bodyPr>
          <a:lstStyle/>
          <a:p>
            <a:r>
              <a:rPr lang="en-IN" b="1" i="0" dirty="0">
                <a:effectLst/>
                <a:latin typeface="Agency FB" panose="020B0503020202020204" pitchFamily="34" charset="0"/>
              </a:rPr>
              <a:t>Copyright Measures</a:t>
            </a:r>
            <a:r>
              <a:rPr lang="en-IN" b="1" i="0" dirty="0">
                <a:effectLst/>
                <a:latin typeface="Söhne"/>
              </a:rPr>
              <a:t>:</a:t>
            </a:r>
          </a:p>
          <a:p>
            <a:r>
              <a:rPr lang="en-US" sz="1400" dirty="0">
                <a:latin typeface="Agency FB" panose="020B0503020202020204" pitchFamily="34" charset="0"/>
              </a:rPr>
              <a:t>One criticism faced by AI-generated content platforms is the potential misuse of copyrighted artwork. Dashtoon combats this by implementing stringent copyright measures. The platform seeds its character library internally with its own IP, including digital art, hand-drawn characters, and photos.</a:t>
            </a:r>
            <a:endParaRPr lang="en-IN" sz="1400" dirty="0">
              <a:latin typeface="Agency FB" panose="020B0503020202020204" pitchFamily="34" charset="0"/>
            </a:endParaRPr>
          </a:p>
        </p:txBody>
      </p:sp>
      <p:sp>
        <p:nvSpPr>
          <p:cNvPr id="3" name="TextBox 2">
            <a:extLst>
              <a:ext uri="{FF2B5EF4-FFF2-40B4-BE49-F238E27FC236}">
                <a16:creationId xmlns:a16="http://schemas.microsoft.com/office/drawing/2014/main" id="{872E99B4-EF0B-5C8C-802C-9AE073560C69}"/>
              </a:ext>
            </a:extLst>
          </p:cNvPr>
          <p:cNvSpPr txBox="1"/>
          <p:nvPr/>
        </p:nvSpPr>
        <p:spPr>
          <a:xfrm>
            <a:off x="7361958" y="4548932"/>
            <a:ext cx="3813464" cy="1231106"/>
          </a:xfrm>
          <a:prstGeom prst="rect">
            <a:avLst/>
          </a:prstGeom>
          <a:noFill/>
        </p:spPr>
        <p:txBody>
          <a:bodyPr wrap="square" rtlCol="0">
            <a:spAutoFit/>
          </a:bodyPr>
          <a:lstStyle/>
          <a:p>
            <a:r>
              <a:rPr lang="en-US" b="1" dirty="0">
                <a:latin typeface="Agency FB" panose="020B0503020202020204" pitchFamily="34" charset="0"/>
              </a:rPr>
              <a:t>Community Building and Feedback:</a:t>
            </a:r>
          </a:p>
          <a:p>
            <a:r>
              <a:rPr lang="en-US" sz="1400" dirty="0">
                <a:latin typeface="Agency FB" panose="020B0503020202020204" pitchFamily="34" charset="0"/>
              </a:rPr>
              <a:t>Open communication channels with the Dashtoon community are established to gather feedback and address concerns promptly. The platform is committed to fostering a positive and supportive environment for both creators and readers.</a:t>
            </a:r>
            <a:endParaRPr lang="en-IN" sz="1400" dirty="0">
              <a:latin typeface="Agency FB" panose="020B0503020202020204" pitchFamily="34" charset="0"/>
            </a:endParaRPr>
          </a:p>
        </p:txBody>
      </p:sp>
      <p:sp>
        <p:nvSpPr>
          <p:cNvPr id="5" name="TextBox 4">
            <a:extLst>
              <a:ext uri="{FF2B5EF4-FFF2-40B4-BE49-F238E27FC236}">
                <a16:creationId xmlns:a16="http://schemas.microsoft.com/office/drawing/2014/main" id="{6DA55189-11E6-30AA-216E-56BBD6737797}"/>
              </a:ext>
            </a:extLst>
          </p:cNvPr>
          <p:cNvSpPr txBox="1"/>
          <p:nvPr/>
        </p:nvSpPr>
        <p:spPr>
          <a:xfrm>
            <a:off x="7419108" y="1080452"/>
            <a:ext cx="3813464" cy="1231106"/>
          </a:xfrm>
          <a:prstGeom prst="rect">
            <a:avLst/>
          </a:prstGeom>
          <a:noFill/>
        </p:spPr>
        <p:txBody>
          <a:bodyPr wrap="square" rtlCol="0">
            <a:spAutoFit/>
          </a:bodyPr>
          <a:lstStyle/>
          <a:p>
            <a:r>
              <a:rPr lang="en-US" b="1" dirty="0">
                <a:latin typeface="Agency FB" panose="020B0503020202020204" pitchFamily="34" charset="0"/>
              </a:rPr>
              <a:t>Market Penetration:</a:t>
            </a:r>
          </a:p>
          <a:p>
            <a:r>
              <a:rPr lang="en-US" sz="1400" dirty="0">
                <a:latin typeface="Agency FB" panose="020B0503020202020204" pitchFamily="34" charset="0"/>
              </a:rPr>
              <a:t>Dashtoon faces the challenge of penetrating a market dominated by established Asian content. Overcoming the stronghold of Manga and Webtoons requires strategic efforts to attract a Western audience.</a:t>
            </a:r>
            <a:endParaRPr lang="en-IN" sz="1400" dirty="0">
              <a:latin typeface="Agency FB" panose="020B0503020202020204" pitchFamily="34" charset="0"/>
            </a:endParaRPr>
          </a:p>
        </p:txBody>
      </p:sp>
      <p:sp>
        <p:nvSpPr>
          <p:cNvPr id="8" name="TextBox 7">
            <a:extLst>
              <a:ext uri="{FF2B5EF4-FFF2-40B4-BE49-F238E27FC236}">
                <a16:creationId xmlns:a16="http://schemas.microsoft.com/office/drawing/2014/main" id="{3F3C6B6C-B444-5F28-D26A-7B5B388EB855}"/>
              </a:ext>
            </a:extLst>
          </p:cNvPr>
          <p:cNvSpPr txBox="1"/>
          <p:nvPr/>
        </p:nvSpPr>
        <p:spPr>
          <a:xfrm>
            <a:off x="7419108" y="2861267"/>
            <a:ext cx="3699164" cy="1231106"/>
          </a:xfrm>
          <a:prstGeom prst="rect">
            <a:avLst/>
          </a:prstGeom>
          <a:noFill/>
        </p:spPr>
        <p:txBody>
          <a:bodyPr wrap="square" rtlCol="0">
            <a:spAutoFit/>
          </a:bodyPr>
          <a:lstStyle/>
          <a:p>
            <a:r>
              <a:rPr lang="en-US" b="1" dirty="0">
                <a:latin typeface="Agency FB" panose="020B0503020202020204" pitchFamily="34" charset="0"/>
              </a:rPr>
              <a:t>Monetization Skepticism:</a:t>
            </a:r>
          </a:p>
          <a:p>
            <a:r>
              <a:rPr lang="en-US" sz="1400" dirty="0">
                <a:latin typeface="Agency FB" panose="020B0503020202020204" pitchFamily="34" charset="0"/>
              </a:rPr>
              <a:t>Critics may express skepticism about Dashtoon's unique monetization strategies, such as the Dashcash model. The platform must navigate potential resistance and communicate the value proposition effectively.</a:t>
            </a:r>
            <a:endParaRPr lang="en-IN" sz="1400" dirty="0">
              <a:latin typeface="Agency FB" panose="020B0503020202020204" pitchFamily="34" charset="0"/>
            </a:endParaRPr>
          </a:p>
        </p:txBody>
      </p:sp>
      <p:sp>
        <p:nvSpPr>
          <p:cNvPr id="10" name="TextBox 9">
            <a:extLst>
              <a:ext uri="{FF2B5EF4-FFF2-40B4-BE49-F238E27FC236}">
                <a16:creationId xmlns:a16="http://schemas.microsoft.com/office/drawing/2014/main" id="{B09F2B54-0CBC-C8AF-6675-236567F1DF97}"/>
              </a:ext>
            </a:extLst>
          </p:cNvPr>
          <p:cNvSpPr txBox="1"/>
          <p:nvPr/>
        </p:nvSpPr>
        <p:spPr>
          <a:xfrm>
            <a:off x="1653356" y="2888276"/>
            <a:ext cx="4155161" cy="1231106"/>
          </a:xfrm>
          <a:prstGeom prst="rect">
            <a:avLst/>
          </a:prstGeom>
          <a:noFill/>
        </p:spPr>
        <p:txBody>
          <a:bodyPr wrap="square" rtlCol="0">
            <a:spAutoFit/>
          </a:bodyPr>
          <a:lstStyle/>
          <a:p>
            <a:r>
              <a:rPr lang="en-US" b="1" dirty="0">
                <a:latin typeface="Agency FB" panose="020B0503020202020204" pitchFamily="34" charset="0"/>
              </a:rPr>
              <a:t>Cultural Adaptation:</a:t>
            </a:r>
          </a:p>
          <a:p>
            <a:r>
              <a:rPr lang="en-US" sz="1400" dirty="0">
                <a:latin typeface="Agency FB" panose="020B0503020202020204" pitchFamily="34" charset="0"/>
              </a:rPr>
              <a:t>The cultural shift in content creation demands Dashtoon to adapt its platform to cater to diverse storytelling styles and preferences. Balancing global appeal while respecting regional nuances poses a significant challenge.</a:t>
            </a:r>
            <a:endParaRPr lang="en-IN" sz="1400" dirty="0">
              <a:latin typeface="Agency FB" panose="020B0503020202020204" pitchFamily="34" charset="0"/>
            </a:endParaRPr>
          </a:p>
        </p:txBody>
      </p:sp>
      <p:sp>
        <p:nvSpPr>
          <p:cNvPr id="11" name="TextBox 10">
            <a:extLst>
              <a:ext uri="{FF2B5EF4-FFF2-40B4-BE49-F238E27FC236}">
                <a16:creationId xmlns:a16="http://schemas.microsoft.com/office/drawing/2014/main" id="{025E2A16-6EE4-4009-AFFF-E337C39BE2C5}"/>
              </a:ext>
            </a:extLst>
          </p:cNvPr>
          <p:cNvSpPr txBox="1"/>
          <p:nvPr/>
        </p:nvSpPr>
        <p:spPr>
          <a:xfrm>
            <a:off x="1745673" y="4548932"/>
            <a:ext cx="3366654" cy="1231106"/>
          </a:xfrm>
          <a:prstGeom prst="rect">
            <a:avLst/>
          </a:prstGeom>
          <a:noFill/>
        </p:spPr>
        <p:txBody>
          <a:bodyPr wrap="square" rtlCol="0">
            <a:spAutoFit/>
          </a:bodyPr>
          <a:lstStyle/>
          <a:p>
            <a:r>
              <a:rPr lang="en-US" b="1" dirty="0">
                <a:latin typeface="Agency FB" panose="020B0503020202020204" pitchFamily="34" charset="0"/>
              </a:rPr>
              <a:t>Skill Gap:</a:t>
            </a:r>
            <a:endParaRPr lang="en-US" dirty="0">
              <a:latin typeface="Agency FB" panose="020B0503020202020204" pitchFamily="34" charset="0"/>
            </a:endParaRPr>
          </a:p>
          <a:p>
            <a:r>
              <a:rPr lang="en-US" sz="1400" dirty="0">
                <a:latin typeface="Agency FB" panose="020B0503020202020204" pitchFamily="34" charset="0"/>
              </a:rPr>
              <a:t>While Dashtoon aims to democratize comic creation, addressing the skill gap among Western creators remains crucial. Encouraging adoption among those without traditional artistic skills poses a challenge</a:t>
            </a:r>
            <a:r>
              <a:rPr lang="en-US" sz="1400" dirty="0"/>
              <a:t>.</a:t>
            </a:r>
            <a:endParaRPr lang="en-IN" sz="1400" dirty="0"/>
          </a:p>
        </p:txBody>
      </p:sp>
      <p:pic>
        <p:nvPicPr>
          <p:cNvPr id="18" name="Picture 17">
            <a:extLst>
              <a:ext uri="{FF2B5EF4-FFF2-40B4-BE49-F238E27FC236}">
                <a16:creationId xmlns:a16="http://schemas.microsoft.com/office/drawing/2014/main" id="{7674F5C9-866A-D01A-973F-CBD4522BE6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867" y="1380814"/>
            <a:ext cx="630382" cy="630382"/>
          </a:xfrm>
          <a:prstGeom prst="rect">
            <a:avLst/>
          </a:prstGeom>
        </p:spPr>
      </p:pic>
      <p:pic>
        <p:nvPicPr>
          <p:cNvPr id="20" name="Picture 19">
            <a:extLst>
              <a:ext uri="{FF2B5EF4-FFF2-40B4-BE49-F238E27FC236}">
                <a16:creationId xmlns:a16="http://schemas.microsoft.com/office/drawing/2014/main" id="{41D6246E-7E6B-AA4F-9A06-DC770C7030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458" y="3248220"/>
            <a:ext cx="457200" cy="457200"/>
          </a:xfrm>
          <a:prstGeom prst="rect">
            <a:avLst/>
          </a:prstGeom>
        </p:spPr>
      </p:pic>
      <p:pic>
        <p:nvPicPr>
          <p:cNvPr id="22" name="Picture 21">
            <a:extLst>
              <a:ext uri="{FF2B5EF4-FFF2-40B4-BE49-F238E27FC236}">
                <a16:creationId xmlns:a16="http://schemas.microsoft.com/office/drawing/2014/main" id="{7C378A68-EB06-8684-D0B7-D1CEAFE953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388" y="4939984"/>
            <a:ext cx="471270" cy="442507"/>
          </a:xfrm>
          <a:prstGeom prst="rect">
            <a:avLst/>
          </a:prstGeom>
        </p:spPr>
      </p:pic>
      <p:pic>
        <p:nvPicPr>
          <p:cNvPr id="24" name="Picture 23">
            <a:extLst>
              <a:ext uri="{FF2B5EF4-FFF2-40B4-BE49-F238E27FC236}">
                <a16:creationId xmlns:a16="http://schemas.microsoft.com/office/drawing/2014/main" id="{6489F562-4610-EBE7-EC2D-ED23844A47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4931" y="1444978"/>
            <a:ext cx="524454" cy="524454"/>
          </a:xfrm>
          <a:prstGeom prst="rect">
            <a:avLst/>
          </a:prstGeom>
        </p:spPr>
      </p:pic>
      <p:pic>
        <p:nvPicPr>
          <p:cNvPr id="23" name="Picture 22">
            <a:extLst>
              <a:ext uri="{FF2B5EF4-FFF2-40B4-BE49-F238E27FC236}">
                <a16:creationId xmlns:a16="http://schemas.microsoft.com/office/drawing/2014/main" id="{525A8159-A8DF-4702-BC6C-841E6BFAAD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4931" y="3214099"/>
            <a:ext cx="525441" cy="525441"/>
          </a:xfrm>
          <a:prstGeom prst="rect">
            <a:avLst/>
          </a:prstGeom>
        </p:spPr>
      </p:pic>
      <p:pic>
        <p:nvPicPr>
          <p:cNvPr id="26" name="Picture 25">
            <a:extLst>
              <a:ext uri="{FF2B5EF4-FFF2-40B4-BE49-F238E27FC236}">
                <a16:creationId xmlns:a16="http://schemas.microsoft.com/office/drawing/2014/main" id="{82EA5781-CCFE-97AD-22E5-09CEB62D2D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30843" y="4933949"/>
            <a:ext cx="448542" cy="448542"/>
          </a:xfrm>
          <a:prstGeom prst="rect">
            <a:avLst/>
          </a:prstGeom>
        </p:spPr>
      </p:pic>
      <p:pic>
        <p:nvPicPr>
          <p:cNvPr id="28" name="Picture 27">
            <a:extLst>
              <a:ext uri="{FF2B5EF4-FFF2-40B4-BE49-F238E27FC236}">
                <a16:creationId xmlns:a16="http://schemas.microsoft.com/office/drawing/2014/main" id="{ECEB38EC-7A5E-F2BE-36DE-1860A417A2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16471" y="4001286"/>
            <a:ext cx="2289550" cy="3224948"/>
          </a:xfrm>
          <a:prstGeom prst="rect">
            <a:avLst/>
          </a:prstGeom>
        </p:spPr>
      </p:pic>
      <p:pic>
        <p:nvPicPr>
          <p:cNvPr id="30" name="Picture 29">
            <a:extLst>
              <a:ext uri="{FF2B5EF4-FFF2-40B4-BE49-F238E27FC236}">
                <a16:creationId xmlns:a16="http://schemas.microsoft.com/office/drawing/2014/main" id="{65B49172-2081-0657-A79E-743FCFFC665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21222" y="5077261"/>
            <a:ext cx="1170778" cy="1780739"/>
          </a:xfrm>
          <a:prstGeom prst="rect">
            <a:avLst/>
          </a:prstGeom>
        </p:spPr>
      </p:pic>
      <p:pic>
        <p:nvPicPr>
          <p:cNvPr id="32" name="Picture 31">
            <a:extLst>
              <a:ext uri="{FF2B5EF4-FFF2-40B4-BE49-F238E27FC236}">
                <a16:creationId xmlns:a16="http://schemas.microsoft.com/office/drawing/2014/main" id="{B3EC3CFE-3A64-CD4B-B083-EA39F48A13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446" y="4987427"/>
            <a:ext cx="1217837" cy="1870573"/>
          </a:xfrm>
          <a:prstGeom prst="rect">
            <a:avLst/>
          </a:prstGeom>
        </p:spPr>
      </p:pic>
    </p:spTree>
    <p:extLst>
      <p:ext uri="{BB962C8B-B14F-4D97-AF65-F5344CB8AC3E}">
        <p14:creationId xmlns:p14="http://schemas.microsoft.com/office/powerpoint/2010/main" val="3330511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AE4237-E351-3935-F031-A80A6F4D3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74" y="167688"/>
            <a:ext cx="2156647" cy="662997"/>
          </a:xfrm>
          <a:prstGeom prst="rect">
            <a:avLst/>
          </a:prstGeom>
        </p:spPr>
      </p:pic>
      <p:sp>
        <p:nvSpPr>
          <p:cNvPr id="2" name="TextBox 1">
            <a:extLst>
              <a:ext uri="{FF2B5EF4-FFF2-40B4-BE49-F238E27FC236}">
                <a16:creationId xmlns:a16="http://schemas.microsoft.com/office/drawing/2014/main" id="{7930703C-2DD1-09EF-2B9C-86388C91189D}"/>
              </a:ext>
            </a:extLst>
          </p:cNvPr>
          <p:cNvSpPr txBox="1"/>
          <p:nvPr/>
        </p:nvSpPr>
        <p:spPr>
          <a:xfrm>
            <a:off x="4656860" y="307465"/>
            <a:ext cx="3894860" cy="523220"/>
          </a:xfrm>
          <a:prstGeom prst="rect">
            <a:avLst/>
          </a:prstGeom>
          <a:noFill/>
        </p:spPr>
        <p:txBody>
          <a:bodyPr wrap="square" rtlCol="0">
            <a:spAutoFit/>
          </a:bodyPr>
          <a:lstStyle/>
          <a:p>
            <a:r>
              <a:rPr lang="en-IN" sz="2800" b="1" dirty="0">
                <a:latin typeface="Agency FB" panose="020B0503020202020204" pitchFamily="34" charset="0"/>
              </a:rPr>
              <a:t>Critics and Improvements</a:t>
            </a:r>
          </a:p>
        </p:txBody>
      </p:sp>
      <p:sp>
        <p:nvSpPr>
          <p:cNvPr id="3" name="TextBox 2">
            <a:extLst>
              <a:ext uri="{FF2B5EF4-FFF2-40B4-BE49-F238E27FC236}">
                <a16:creationId xmlns:a16="http://schemas.microsoft.com/office/drawing/2014/main" id="{62D06BDF-3A13-7B89-A307-44EF310C0652}"/>
              </a:ext>
            </a:extLst>
          </p:cNvPr>
          <p:cNvSpPr txBox="1"/>
          <p:nvPr/>
        </p:nvSpPr>
        <p:spPr>
          <a:xfrm>
            <a:off x="332509" y="1084600"/>
            <a:ext cx="7315200" cy="6678751"/>
          </a:xfrm>
          <a:prstGeom prst="rect">
            <a:avLst/>
          </a:prstGeom>
          <a:noFill/>
        </p:spPr>
        <p:txBody>
          <a:bodyPr wrap="square" rtlCol="0">
            <a:spAutoFit/>
          </a:bodyPr>
          <a:lstStyle/>
          <a:p>
            <a:r>
              <a:rPr lang="en-US" b="1" dirty="0">
                <a:solidFill>
                  <a:srgbClr val="FF0000"/>
                </a:solidFill>
                <a:latin typeface="Agency FB" panose="020B0503020202020204" pitchFamily="34" charset="0"/>
              </a:rPr>
              <a:t>Issue</a:t>
            </a:r>
            <a:r>
              <a:rPr lang="en-US" b="1" dirty="0">
                <a:latin typeface="Agency FB" panose="020B0503020202020204" pitchFamily="34" charset="0"/>
              </a:rPr>
              <a:t>: Short Stories and Frequent Coin Purchases</a:t>
            </a:r>
          </a:p>
          <a:p>
            <a:r>
              <a:rPr lang="en-US" sz="1400" b="1" dirty="0">
                <a:solidFill>
                  <a:srgbClr val="92D050"/>
                </a:solidFill>
                <a:latin typeface="Agency FB" panose="020B0503020202020204" pitchFamily="34" charset="0"/>
              </a:rPr>
              <a:t>Improvement</a:t>
            </a:r>
            <a:r>
              <a:rPr lang="en-US" sz="1400" dirty="0">
                <a:latin typeface="Agency FB" panose="020B0503020202020204" pitchFamily="34" charset="0"/>
              </a:rPr>
              <a:t>: Extend the length of the stories to provide users with more substantial content in each episode. Implement occasional promotions or rewards for users, such as free coins or discounts, to enhance the value proposition for frequent readers.</a:t>
            </a:r>
          </a:p>
          <a:p>
            <a:endParaRPr lang="en-US" sz="1400" dirty="0">
              <a:latin typeface="Agency FB" panose="020B0503020202020204" pitchFamily="34" charset="0"/>
            </a:endParaRPr>
          </a:p>
          <a:p>
            <a:r>
              <a:rPr lang="en-US" b="1" dirty="0">
                <a:solidFill>
                  <a:srgbClr val="FF0000"/>
                </a:solidFill>
                <a:latin typeface="Agency FB" panose="020B0503020202020204" pitchFamily="34" charset="0"/>
              </a:rPr>
              <a:t>Issue</a:t>
            </a:r>
            <a:r>
              <a:rPr lang="en-US" b="1" dirty="0">
                <a:latin typeface="Agency FB" panose="020B0503020202020204" pitchFamily="34" charset="0"/>
              </a:rPr>
              <a:t>: High Frequency of Coin Purchases and Lack of Incentives</a:t>
            </a:r>
          </a:p>
          <a:p>
            <a:r>
              <a:rPr lang="en-US" sz="1400" b="1" dirty="0">
                <a:solidFill>
                  <a:srgbClr val="92D050"/>
                </a:solidFill>
                <a:latin typeface="Agency FB" panose="020B0503020202020204" pitchFamily="34" charset="0"/>
              </a:rPr>
              <a:t>Improvement</a:t>
            </a:r>
            <a:r>
              <a:rPr lang="en-US" sz="1400" b="1" dirty="0">
                <a:latin typeface="Agency FB" panose="020B0503020202020204" pitchFamily="34" charset="0"/>
              </a:rPr>
              <a:t>: </a:t>
            </a:r>
            <a:r>
              <a:rPr lang="en-US" sz="1400" dirty="0">
                <a:latin typeface="Agency FB" panose="020B0503020202020204" pitchFamily="34" charset="0"/>
              </a:rPr>
              <a:t>Introduce a more rewarding system for users, offering opportunities to earn dashcash through activities like logging in daily, referring friends, or engaging with the platform. Providing occasional promotions or free coin opportunities can encourage user retention.</a:t>
            </a:r>
          </a:p>
          <a:p>
            <a:endParaRPr lang="en-US" sz="1400" dirty="0">
              <a:latin typeface="Agency FB" panose="020B0503020202020204" pitchFamily="34" charset="0"/>
            </a:endParaRPr>
          </a:p>
          <a:p>
            <a:r>
              <a:rPr lang="en-US" b="1" dirty="0">
                <a:solidFill>
                  <a:srgbClr val="FF0000"/>
                </a:solidFill>
                <a:latin typeface="Agency FB" panose="020B0503020202020204" pitchFamily="34" charset="0"/>
              </a:rPr>
              <a:t>Issue</a:t>
            </a:r>
            <a:r>
              <a:rPr lang="en-US" b="1" dirty="0">
                <a:latin typeface="Agency FB" panose="020B0503020202020204" pitchFamily="34" charset="0"/>
              </a:rPr>
              <a:t>: Paying for Individual Chapters</a:t>
            </a:r>
          </a:p>
          <a:p>
            <a:r>
              <a:rPr lang="en-US" sz="1400" b="1" dirty="0">
                <a:solidFill>
                  <a:srgbClr val="92D050"/>
                </a:solidFill>
                <a:latin typeface="Agency FB" panose="020B0503020202020204" pitchFamily="34" charset="0"/>
              </a:rPr>
              <a:t>Improvement</a:t>
            </a:r>
            <a:r>
              <a:rPr lang="en-US" sz="1400" b="1" dirty="0">
                <a:latin typeface="Agency FB" panose="020B0503020202020204" pitchFamily="34" charset="0"/>
              </a:rPr>
              <a:t> : </a:t>
            </a:r>
            <a:r>
              <a:rPr lang="en-US" sz="1400" dirty="0">
                <a:latin typeface="Agency FB" panose="020B0503020202020204" pitchFamily="34" charset="0"/>
              </a:rPr>
              <a:t>Consider exploring a subscription model where users pay a fixed amount for unlimited access to a variety of stories or chapters. This could provide a more cost-effective and user-friendly option compared to paying for individual chapters.</a:t>
            </a:r>
          </a:p>
          <a:p>
            <a:endParaRPr lang="en-US" sz="1400" dirty="0">
              <a:latin typeface="Agency FB" panose="020B0503020202020204" pitchFamily="34" charset="0"/>
            </a:endParaRPr>
          </a:p>
          <a:p>
            <a:r>
              <a:rPr lang="en-US" b="1" dirty="0">
                <a:solidFill>
                  <a:srgbClr val="FF0000"/>
                </a:solidFill>
                <a:latin typeface="Agency FB" panose="020B0503020202020204" pitchFamily="34" charset="0"/>
              </a:rPr>
              <a:t>Issue</a:t>
            </a:r>
            <a:r>
              <a:rPr lang="en-US" b="1" dirty="0">
                <a:latin typeface="Agency FB" panose="020B0503020202020204" pitchFamily="34" charset="0"/>
              </a:rPr>
              <a:t>: AI-Generated Art Quality</a:t>
            </a:r>
          </a:p>
          <a:p>
            <a:r>
              <a:rPr lang="en-US" sz="1400" b="1" dirty="0">
                <a:solidFill>
                  <a:srgbClr val="92D050"/>
                </a:solidFill>
                <a:latin typeface="Agency FB" panose="020B0503020202020204" pitchFamily="34" charset="0"/>
              </a:rPr>
              <a:t>Improvement</a:t>
            </a:r>
            <a:r>
              <a:rPr lang="en-US" sz="1400" b="1" dirty="0">
                <a:latin typeface="Agency FB" panose="020B0503020202020204" pitchFamily="34" charset="0"/>
              </a:rPr>
              <a:t> : </a:t>
            </a:r>
            <a:r>
              <a:rPr lang="en-US" sz="1400" dirty="0">
                <a:latin typeface="Agency FB" panose="020B0503020202020204" pitchFamily="34" charset="0"/>
              </a:rPr>
              <a:t>Invest in improving the quality of AI-generated art to enhance visual appeal. Implement measures to ensure originality and avoid misleading ads. Transparently communicate the use of AI in the creative process to manage user expectations.</a:t>
            </a:r>
          </a:p>
          <a:p>
            <a:endParaRPr lang="en-US" sz="1400" dirty="0">
              <a:latin typeface="Agency FB" panose="020B0503020202020204" pitchFamily="34" charset="0"/>
            </a:endParaRPr>
          </a:p>
          <a:p>
            <a:r>
              <a:rPr lang="en-US" b="1" dirty="0">
                <a:solidFill>
                  <a:srgbClr val="FF0000"/>
                </a:solidFill>
                <a:latin typeface="Agency FB" panose="020B0503020202020204" pitchFamily="34" charset="0"/>
              </a:rPr>
              <a:t>Issue</a:t>
            </a:r>
            <a:r>
              <a:rPr lang="en-US" b="1" dirty="0">
                <a:latin typeface="Agency FB" panose="020B0503020202020204" pitchFamily="34" charset="0"/>
              </a:rPr>
              <a:t>: Limited Access and Technical Glitches</a:t>
            </a:r>
          </a:p>
          <a:p>
            <a:r>
              <a:rPr lang="en-US" sz="1400" b="1" dirty="0">
                <a:solidFill>
                  <a:srgbClr val="92D050"/>
                </a:solidFill>
                <a:latin typeface="Agency FB" panose="020B0503020202020204" pitchFamily="34" charset="0"/>
              </a:rPr>
              <a:t>Improvement</a:t>
            </a:r>
            <a:r>
              <a:rPr lang="en-US" sz="1400" b="1" dirty="0">
                <a:latin typeface="Agency FB" panose="020B0503020202020204" pitchFamily="34" charset="0"/>
              </a:rPr>
              <a:t> : </a:t>
            </a:r>
            <a:r>
              <a:rPr lang="en-US" sz="1400" dirty="0">
                <a:latin typeface="Agency FB" panose="020B0503020202020204" pitchFamily="34" charset="0"/>
              </a:rPr>
              <a:t>Address technical issues promptly to ensure a smooth reading experience. Enhance accessibility options for users, such as quicker loading times and improved navigation. Regularly update the app to fix bugs and address user concerns, demonstrating a commitment to user satisfaction.</a:t>
            </a:r>
          </a:p>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27FDB476-4043-FCA5-A294-09C98FBB024A}"/>
              </a:ext>
            </a:extLst>
          </p:cNvPr>
          <p:cNvSpPr txBox="1"/>
          <p:nvPr/>
        </p:nvSpPr>
        <p:spPr>
          <a:xfrm>
            <a:off x="1704109" y="830684"/>
            <a:ext cx="9195955" cy="253916"/>
          </a:xfrm>
          <a:prstGeom prst="rect">
            <a:avLst/>
          </a:prstGeom>
          <a:noFill/>
        </p:spPr>
        <p:txBody>
          <a:bodyPr wrap="square" rtlCol="0">
            <a:spAutoFit/>
          </a:bodyPr>
          <a:lstStyle/>
          <a:p>
            <a:pPr algn="ctr"/>
            <a:r>
              <a:rPr lang="en-US" sz="1050" b="1" dirty="0">
                <a:solidFill>
                  <a:srgbClr val="FFC000"/>
                </a:solidFill>
                <a:latin typeface="Agency FB" panose="020B0503020202020204" pitchFamily="34" charset="0"/>
              </a:rPr>
              <a:t>TAKING CONSTRUCTIVE CRITICISM FROM OTHERS IS REQUIRED TO GET TO THE NEXT LEVEL. </a:t>
            </a:r>
          </a:p>
        </p:txBody>
      </p:sp>
      <p:pic>
        <p:nvPicPr>
          <p:cNvPr id="9" name="Picture 8">
            <a:extLst>
              <a:ext uri="{FF2B5EF4-FFF2-40B4-BE49-F238E27FC236}">
                <a16:creationId xmlns:a16="http://schemas.microsoft.com/office/drawing/2014/main" id="{5C25E410-DD41-968B-812E-A33D2CE39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3155" y="4968681"/>
            <a:ext cx="2314143" cy="1576129"/>
          </a:xfrm>
          <a:prstGeom prst="rect">
            <a:avLst/>
          </a:prstGeom>
        </p:spPr>
      </p:pic>
      <p:pic>
        <p:nvPicPr>
          <p:cNvPr id="11" name="Picture 10">
            <a:extLst>
              <a:ext uri="{FF2B5EF4-FFF2-40B4-BE49-F238E27FC236}">
                <a16:creationId xmlns:a16="http://schemas.microsoft.com/office/drawing/2014/main" id="{5506EB87-845A-2C01-9B3A-659F958772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9436" y="3200174"/>
            <a:ext cx="2595499" cy="1514592"/>
          </a:xfrm>
          <a:prstGeom prst="rect">
            <a:avLst/>
          </a:prstGeom>
        </p:spPr>
      </p:pic>
      <p:pic>
        <p:nvPicPr>
          <p:cNvPr id="13" name="Picture 12">
            <a:extLst>
              <a:ext uri="{FF2B5EF4-FFF2-40B4-BE49-F238E27FC236}">
                <a16:creationId xmlns:a16="http://schemas.microsoft.com/office/drawing/2014/main" id="{44E70B7F-682E-A49D-46A1-290005736B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3155" y="1234187"/>
            <a:ext cx="2156647" cy="1490120"/>
          </a:xfrm>
          <a:prstGeom prst="rect">
            <a:avLst/>
          </a:prstGeom>
        </p:spPr>
      </p:pic>
    </p:spTree>
    <p:extLst>
      <p:ext uri="{BB962C8B-B14F-4D97-AF65-F5344CB8AC3E}">
        <p14:creationId xmlns:p14="http://schemas.microsoft.com/office/powerpoint/2010/main" val="2748878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78F70-070A-2D1C-A230-31520506D2A6}"/>
              </a:ext>
            </a:extLst>
          </p:cNvPr>
          <p:cNvSpPr>
            <a:spLocks noGrp="1"/>
          </p:cNvSpPr>
          <p:nvPr>
            <p:ph type="ctrTitle"/>
          </p:nvPr>
        </p:nvSpPr>
        <p:spPr>
          <a:xfrm>
            <a:off x="1524000" y="167688"/>
            <a:ext cx="9144000" cy="901845"/>
          </a:xfrm>
        </p:spPr>
        <p:txBody>
          <a:bodyPr>
            <a:normAutofit fontScale="90000"/>
          </a:bodyPr>
          <a:lstStyle/>
          <a:p>
            <a:r>
              <a:rPr lang="en-IN" b="1" dirty="0">
                <a:latin typeface="Agency FB" panose="020B0503020202020204" pitchFamily="34" charset="0"/>
              </a:rPr>
              <a:t>Conclusion</a:t>
            </a:r>
          </a:p>
        </p:txBody>
      </p:sp>
      <p:pic>
        <p:nvPicPr>
          <p:cNvPr id="7" name="Picture 6">
            <a:extLst>
              <a:ext uri="{FF2B5EF4-FFF2-40B4-BE49-F238E27FC236}">
                <a16:creationId xmlns:a16="http://schemas.microsoft.com/office/drawing/2014/main" id="{B6AE4237-E351-3935-F031-A80A6F4D3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74" y="167688"/>
            <a:ext cx="2156647" cy="662997"/>
          </a:xfrm>
          <a:prstGeom prst="rect">
            <a:avLst/>
          </a:prstGeom>
        </p:spPr>
      </p:pic>
      <p:pic>
        <p:nvPicPr>
          <p:cNvPr id="4" name="Picture 3">
            <a:extLst>
              <a:ext uri="{FF2B5EF4-FFF2-40B4-BE49-F238E27FC236}">
                <a16:creationId xmlns:a16="http://schemas.microsoft.com/office/drawing/2014/main" id="{7F788683-EE61-7569-B505-23430C28A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007" y="1328079"/>
            <a:ext cx="3458850" cy="3303167"/>
          </a:xfrm>
          <a:prstGeom prst="rect">
            <a:avLst/>
          </a:prstGeom>
        </p:spPr>
      </p:pic>
      <p:sp>
        <p:nvSpPr>
          <p:cNvPr id="5" name="TextBox 4">
            <a:extLst>
              <a:ext uri="{FF2B5EF4-FFF2-40B4-BE49-F238E27FC236}">
                <a16:creationId xmlns:a16="http://schemas.microsoft.com/office/drawing/2014/main" id="{9BCA6128-F36B-2971-08BE-76D316433199}"/>
              </a:ext>
            </a:extLst>
          </p:cNvPr>
          <p:cNvSpPr txBox="1"/>
          <p:nvPr/>
        </p:nvSpPr>
        <p:spPr>
          <a:xfrm>
            <a:off x="4260273" y="968433"/>
            <a:ext cx="4197928" cy="369332"/>
          </a:xfrm>
          <a:prstGeom prst="rect">
            <a:avLst/>
          </a:prstGeom>
          <a:noFill/>
        </p:spPr>
        <p:txBody>
          <a:bodyPr wrap="square" rtlCol="0">
            <a:spAutoFit/>
          </a:bodyPr>
          <a:lstStyle/>
          <a:p>
            <a:r>
              <a:rPr lang="en-IN" b="1" dirty="0">
                <a:latin typeface="Agency FB" panose="020B0503020202020204" pitchFamily="34" charset="0"/>
              </a:rPr>
              <a:t>The World’s Best Comics have a new home</a:t>
            </a:r>
          </a:p>
        </p:txBody>
      </p:sp>
      <p:sp>
        <p:nvSpPr>
          <p:cNvPr id="6" name="Rectangle: Rounded Corners 5">
            <a:extLst>
              <a:ext uri="{FF2B5EF4-FFF2-40B4-BE49-F238E27FC236}">
                <a16:creationId xmlns:a16="http://schemas.microsoft.com/office/drawing/2014/main" id="{96E85C9C-6E8B-891B-7A6B-953288CBDC12}"/>
              </a:ext>
            </a:extLst>
          </p:cNvPr>
          <p:cNvSpPr/>
          <p:nvPr/>
        </p:nvSpPr>
        <p:spPr>
          <a:xfrm>
            <a:off x="865908" y="1162279"/>
            <a:ext cx="2815937" cy="1408818"/>
          </a:xfrm>
          <a:prstGeom prst="roundRect">
            <a:avLst/>
          </a:prstGeom>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87361C3C-1C72-9926-1F7A-2C5C798BA0A3}"/>
              </a:ext>
            </a:extLst>
          </p:cNvPr>
          <p:cNvSpPr/>
          <p:nvPr/>
        </p:nvSpPr>
        <p:spPr>
          <a:xfrm>
            <a:off x="8643392" y="1152085"/>
            <a:ext cx="2810854" cy="1429206"/>
          </a:xfrm>
          <a:prstGeom prst="roundRect">
            <a:avLst/>
          </a:prstGeom>
          <a:solidFill>
            <a:schemeClr val="accent4">
              <a:lumMod val="60000"/>
              <a:lumOff val="40000"/>
            </a:schemeClr>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3D459778-0360-3BA8-490F-1D90CCBF5B4B}"/>
              </a:ext>
            </a:extLst>
          </p:cNvPr>
          <p:cNvSpPr/>
          <p:nvPr/>
        </p:nvSpPr>
        <p:spPr>
          <a:xfrm>
            <a:off x="8581932" y="3565928"/>
            <a:ext cx="2810854" cy="1410420"/>
          </a:xfrm>
          <a:prstGeom prst="roundRect">
            <a:avLst/>
          </a:prstGeom>
          <a:solidFill>
            <a:schemeClr val="accent6">
              <a:lumMod val="60000"/>
              <a:lumOff val="40000"/>
            </a:schemeClr>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2C6B74B3-673E-53A9-0230-6B650E6B8C48}"/>
              </a:ext>
            </a:extLst>
          </p:cNvPr>
          <p:cNvSpPr txBox="1"/>
          <p:nvPr/>
        </p:nvSpPr>
        <p:spPr>
          <a:xfrm>
            <a:off x="8489337" y="3596998"/>
            <a:ext cx="2996045" cy="1323439"/>
          </a:xfrm>
          <a:prstGeom prst="rect">
            <a:avLst/>
          </a:prstGeom>
          <a:noFill/>
        </p:spPr>
        <p:txBody>
          <a:bodyPr wrap="square" rtlCol="0">
            <a:spAutoFit/>
          </a:bodyPr>
          <a:lstStyle/>
          <a:p>
            <a:pPr algn="ctr"/>
            <a:r>
              <a:rPr lang="en-US" sz="1600" b="1" dirty="0">
                <a:solidFill>
                  <a:schemeClr val="bg1"/>
                </a:solidFill>
                <a:latin typeface="Agency FB" panose="020B0503020202020204" pitchFamily="34" charset="0"/>
              </a:rPr>
              <a:t>Dashtoon is the rebel of comics, breaking the chains of old-school creation. It dreams of a world where everyone's a comic artist and AI is the friendly assistant, not the boss.</a:t>
            </a:r>
            <a:endParaRPr lang="en-IN" sz="1600" b="1" dirty="0">
              <a:solidFill>
                <a:schemeClr val="bg1"/>
              </a:solidFill>
              <a:latin typeface="Agency FB" panose="020B0503020202020204" pitchFamily="34" charset="0"/>
            </a:endParaRPr>
          </a:p>
        </p:txBody>
      </p:sp>
      <p:sp>
        <p:nvSpPr>
          <p:cNvPr id="11" name="TextBox 10">
            <a:extLst>
              <a:ext uri="{FF2B5EF4-FFF2-40B4-BE49-F238E27FC236}">
                <a16:creationId xmlns:a16="http://schemas.microsoft.com/office/drawing/2014/main" id="{2F32EF0D-D829-9388-4D27-EC2AC2C0A64A}"/>
              </a:ext>
            </a:extLst>
          </p:cNvPr>
          <p:cNvSpPr txBox="1"/>
          <p:nvPr/>
        </p:nvSpPr>
        <p:spPr>
          <a:xfrm>
            <a:off x="886761" y="5288800"/>
            <a:ext cx="10092925" cy="1200329"/>
          </a:xfrm>
          <a:prstGeom prst="rect">
            <a:avLst/>
          </a:prstGeom>
          <a:noFill/>
        </p:spPr>
        <p:txBody>
          <a:bodyPr wrap="square" rtlCol="0">
            <a:spAutoFit/>
          </a:bodyPr>
          <a:lstStyle/>
          <a:p>
            <a:pPr algn="ctr"/>
            <a:r>
              <a:rPr lang="en-US" sz="2400" b="1" dirty="0">
                <a:latin typeface="Agency FB" panose="020B0503020202020204" pitchFamily="34" charset="0"/>
              </a:rPr>
              <a:t>In conclusion, Dashtoon is more than an app; it's a comic hero in the making, ready to conquer the digital comic universe with its quirky charm and AI-powered super moves. The adventure has just begun!</a:t>
            </a:r>
            <a:endParaRPr lang="en-IN" sz="2400" b="1" dirty="0">
              <a:latin typeface="Agency FB" panose="020B0503020202020204" pitchFamily="34" charset="0"/>
            </a:endParaRPr>
          </a:p>
        </p:txBody>
      </p:sp>
      <p:sp>
        <p:nvSpPr>
          <p:cNvPr id="12" name="TextBox 11">
            <a:extLst>
              <a:ext uri="{FF2B5EF4-FFF2-40B4-BE49-F238E27FC236}">
                <a16:creationId xmlns:a16="http://schemas.microsoft.com/office/drawing/2014/main" id="{B2A9BE27-8EE0-E9CE-513E-C0F1FC732873}"/>
              </a:ext>
            </a:extLst>
          </p:cNvPr>
          <p:cNvSpPr txBox="1"/>
          <p:nvPr/>
        </p:nvSpPr>
        <p:spPr>
          <a:xfrm>
            <a:off x="8627919" y="1264568"/>
            <a:ext cx="2826327" cy="1354217"/>
          </a:xfrm>
          <a:prstGeom prst="rect">
            <a:avLst/>
          </a:prstGeom>
          <a:noFill/>
        </p:spPr>
        <p:txBody>
          <a:bodyPr wrap="square" rtlCol="0">
            <a:spAutoFit/>
          </a:bodyPr>
          <a:lstStyle/>
          <a:p>
            <a:pPr algn="ctr"/>
            <a:r>
              <a:rPr lang="en-US" sz="1600" b="1" dirty="0">
                <a:solidFill>
                  <a:schemeClr val="bg1"/>
                </a:solidFill>
                <a:latin typeface="Agency FB" panose="020B0503020202020204" pitchFamily="34" charset="0"/>
              </a:rPr>
              <a:t>With Dashtoon, the comic world gets a tech-infused facelift, promising a future filled with more comics, more creators, and maybe a few robot sidekicks.</a:t>
            </a:r>
            <a:endParaRPr lang="en-IN" dirty="0"/>
          </a:p>
        </p:txBody>
      </p:sp>
      <p:sp>
        <p:nvSpPr>
          <p:cNvPr id="13" name="TextBox 12">
            <a:extLst>
              <a:ext uri="{FF2B5EF4-FFF2-40B4-BE49-F238E27FC236}">
                <a16:creationId xmlns:a16="http://schemas.microsoft.com/office/drawing/2014/main" id="{D74D5A2B-4F86-AC24-FF82-DA13405E0488}"/>
              </a:ext>
            </a:extLst>
          </p:cNvPr>
          <p:cNvSpPr txBox="1"/>
          <p:nvPr/>
        </p:nvSpPr>
        <p:spPr>
          <a:xfrm>
            <a:off x="974716" y="1328079"/>
            <a:ext cx="2502443" cy="1077218"/>
          </a:xfrm>
          <a:prstGeom prst="rect">
            <a:avLst/>
          </a:prstGeom>
          <a:noFill/>
        </p:spPr>
        <p:txBody>
          <a:bodyPr wrap="square" rtlCol="0">
            <a:spAutoFit/>
          </a:bodyPr>
          <a:lstStyle/>
          <a:p>
            <a:pPr algn="ctr"/>
            <a:r>
              <a:rPr lang="en-US" sz="1600" b="1" dirty="0">
                <a:solidFill>
                  <a:schemeClr val="bg1"/>
                </a:solidFill>
                <a:latin typeface="Agency FB" panose="020B0503020202020204" pitchFamily="34" charset="0"/>
              </a:rPr>
              <a:t>Dashtoon turns everyday storytellers into comic creators using its magic AI brushes and a daily dose of episodes.</a:t>
            </a:r>
            <a:endParaRPr lang="en-IN" sz="1600" b="1" dirty="0">
              <a:solidFill>
                <a:schemeClr val="bg1"/>
              </a:solidFill>
              <a:latin typeface="Agency FB" panose="020B0503020202020204" pitchFamily="34" charset="0"/>
            </a:endParaRPr>
          </a:p>
        </p:txBody>
      </p:sp>
      <mc:AlternateContent xmlns:mc="http://schemas.openxmlformats.org/markup-compatibility/2006">
        <mc:Choice xmlns:p14="http://schemas.microsoft.com/office/powerpoint/2010/main" Requires="p14">
          <p:contentPart p14:bwMode="auto" r:id="rId4">
            <p14:nvContentPartPr>
              <p14:cNvPr id="14" name="Ink 13">
                <a:extLst>
                  <a:ext uri="{FF2B5EF4-FFF2-40B4-BE49-F238E27FC236}">
                    <a16:creationId xmlns:a16="http://schemas.microsoft.com/office/drawing/2014/main" id="{9BD9935E-AF7B-3FDA-7491-0A8D7A2F22B3}"/>
                  </a:ext>
                </a:extLst>
              </p14:cNvPr>
              <p14:cNvContentPartPr/>
              <p14:nvPr/>
            </p14:nvContentPartPr>
            <p14:xfrm>
              <a:off x="5450547" y="4196798"/>
              <a:ext cx="706680" cy="148680"/>
            </p14:xfrm>
          </p:contentPart>
        </mc:Choice>
        <mc:Fallback>
          <p:pic>
            <p:nvPicPr>
              <p:cNvPr id="14" name="Ink 13">
                <a:extLst>
                  <a:ext uri="{FF2B5EF4-FFF2-40B4-BE49-F238E27FC236}">
                    <a16:creationId xmlns:a16="http://schemas.microsoft.com/office/drawing/2014/main" id="{9BD9935E-AF7B-3FDA-7491-0A8D7A2F22B3}"/>
                  </a:ext>
                </a:extLst>
              </p:cNvPr>
              <p:cNvPicPr/>
              <p:nvPr/>
            </p:nvPicPr>
            <p:blipFill>
              <a:blip r:embed="rId5"/>
              <a:stretch>
                <a:fillRect/>
              </a:stretch>
            </p:blipFill>
            <p:spPr>
              <a:xfrm>
                <a:off x="5444427" y="4190678"/>
                <a:ext cx="71892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 name="Ink 14">
                <a:extLst>
                  <a:ext uri="{FF2B5EF4-FFF2-40B4-BE49-F238E27FC236}">
                    <a16:creationId xmlns:a16="http://schemas.microsoft.com/office/drawing/2014/main" id="{8FEECD0C-EA96-F6FE-DB89-C0518F4E917A}"/>
                  </a:ext>
                </a:extLst>
              </p14:cNvPr>
              <p14:cNvContentPartPr/>
              <p14:nvPr/>
            </p14:nvContentPartPr>
            <p14:xfrm>
              <a:off x="5496627" y="4258718"/>
              <a:ext cx="1302480" cy="183240"/>
            </p14:xfrm>
          </p:contentPart>
        </mc:Choice>
        <mc:Fallback>
          <p:pic>
            <p:nvPicPr>
              <p:cNvPr id="15" name="Ink 14">
                <a:extLst>
                  <a:ext uri="{FF2B5EF4-FFF2-40B4-BE49-F238E27FC236}">
                    <a16:creationId xmlns:a16="http://schemas.microsoft.com/office/drawing/2014/main" id="{8FEECD0C-EA96-F6FE-DB89-C0518F4E917A}"/>
                  </a:ext>
                </a:extLst>
              </p:cNvPr>
              <p:cNvPicPr/>
              <p:nvPr/>
            </p:nvPicPr>
            <p:blipFill>
              <a:blip r:embed="rId7"/>
              <a:stretch>
                <a:fillRect/>
              </a:stretch>
            </p:blipFill>
            <p:spPr>
              <a:xfrm>
                <a:off x="5442627" y="4151078"/>
                <a:ext cx="141012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18603C4B-BC93-F604-3E2D-4F1774E42AE1}"/>
                  </a:ext>
                </a:extLst>
              </p14:cNvPr>
              <p14:cNvContentPartPr/>
              <p14:nvPr/>
            </p14:nvContentPartPr>
            <p14:xfrm>
              <a:off x="-135213" y="1204838"/>
              <a:ext cx="360" cy="360"/>
            </p14:xfrm>
          </p:contentPart>
        </mc:Choice>
        <mc:Fallback>
          <p:pic>
            <p:nvPicPr>
              <p:cNvPr id="16" name="Ink 15">
                <a:extLst>
                  <a:ext uri="{FF2B5EF4-FFF2-40B4-BE49-F238E27FC236}">
                    <a16:creationId xmlns:a16="http://schemas.microsoft.com/office/drawing/2014/main" id="{18603C4B-BC93-F604-3E2D-4F1774E42AE1}"/>
                  </a:ext>
                </a:extLst>
              </p:cNvPr>
              <p:cNvPicPr/>
              <p:nvPr/>
            </p:nvPicPr>
            <p:blipFill>
              <a:blip r:embed="rId9"/>
              <a:stretch>
                <a:fillRect/>
              </a:stretch>
            </p:blipFill>
            <p:spPr>
              <a:xfrm>
                <a:off x="-188853" y="1097198"/>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7" name="Ink 16">
                <a:extLst>
                  <a:ext uri="{FF2B5EF4-FFF2-40B4-BE49-F238E27FC236}">
                    <a16:creationId xmlns:a16="http://schemas.microsoft.com/office/drawing/2014/main" id="{7CD43B26-7F32-41B4-823B-23B0C2CF40BD}"/>
                  </a:ext>
                </a:extLst>
              </p14:cNvPr>
              <p14:cNvContentPartPr/>
              <p14:nvPr/>
            </p14:nvContentPartPr>
            <p14:xfrm>
              <a:off x="4950147" y="4227398"/>
              <a:ext cx="2170080" cy="275760"/>
            </p14:xfrm>
          </p:contentPart>
        </mc:Choice>
        <mc:Fallback>
          <p:pic>
            <p:nvPicPr>
              <p:cNvPr id="17" name="Ink 16">
                <a:extLst>
                  <a:ext uri="{FF2B5EF4-FFF2-40B4-BE49-F238E27FC236}">
                    <a16:creationId xmlns:a16="http://schemas.microsoft.com/office/drawing/2014/main" id="{7CD43B26-7F32-41B4-823B-23B0C2CF40BD}"/>
                  </a:ext>
                </a:extLst>
              </p:cNvPr>
              <p:cNvPicPr/>
              <p:nvPr/>
            </p:nvPicPr>
            <p:blipFill>
              <a:blip r:embed="rId11"/>
              <a:stretch>
                <a:fillRect/>
              </a:stretch>
            </p:blipFill>
            <p:spPr>
              <a:xfrm>
                <a:off x="4896147" y="4119758"/>
                <a:ext cx="2277720" cy="491400"/>
              </a:xfrm>
              <a:prstGeom prst="rect">
                <a:avLst/>
              </a:prstGeom>
            </p:spPr>
          </p:pic>
        </mc:Fallback>
      </mc:AlternateContent>
      <p:sp>
        <p:nvSpPr>
          <p:cNvPr id="19" name="TextBox 18">
            <a:extLst>
              <a:ext uri="{FF2B5EF4-FFF2-40B4-BE49-F238E27FC236}">
                <a16:creationId xmlns:a16="http://schemas.microsoft.com/office/drawing/2014/main" id="{A6C8765E-07B5-CC27-04B3-78AE8B4BD885}"/>
              </a:ext>
            </a:extLst>
          </p:cNvPr>
          <p:cNvSpPr txBox="1"/>
          <p:nvPr/>
        </p:nvSpPr>
        <p:spPr>
          <a:xfrm>
            <a:off x="1275046" y="3780238"/>
            <a:ext cx="2996045" cy="1323439"/>
          </a:xfrm>
          <a:prstGeom prst="rect">
            <a:avLst/>
          </a:prstGeom>
          <a:noFill/>
        </p:spPr>
        <p:txBody>
          <a:bodyPr wrap="square" rtlCol="0">
            <a:spAutoFit/>
          </a:bodyPr>
          <a:lstStyle/>
          <a:p>
            <a:pPr algn="ctr"/>
            <a:r>
              <a:rPr lang="en-US" sz="1600" b="1" dirty="0">
                <a:solidFill>
                  <a:schemeClr val="bg1"/>
                </a:solidFill>
                <a:latin typeface="Agency FB" panose="020B0503020202020204" pitchFamily="34" charset="0"/>
              </a:rPr>
              <a:t>Dashtoon is the rebel of comics, breaking the chains of old-school creation. It dreams of a world where everyone's a comic artist and AI is the friendly assistant, not the boss.</a:t>
            </a:r>
            <a:endParaRPr lang="en-IN" sz="1600" b="1" dirty="0">
              <a:solidFill>
                <a:schemeClr val="bg1"/>
              </a:solidFill>
              <a:latin typeface="Agency FB" panose="020B0503020202020204" pitchFamily="34" charset="0"/>
            </a:endParaRPr>
          </a:p>
        </p:txBody>
      </p:sp>
      <p:sp>
        <p:nvSpPr>
          <p:cNvPr id="20" name="Rectangle: Rounded Corners 19">
            <a:extLst>
              <a:ext uri="{FF2B5EF4-FFF2-40B4-BE49-F238E27FC236}">
                <a16:creationId xmlns:a16="http://schemas.microsoft.com/office/drawing/2014/main" id="{F64F6784-6DB4-8712-CB18-AF8E6C948594}"/>
              </a:ext>
            </a:extLst>
          </p:cNvPr>
          <p:cNvSpPr/>
          <p:nvPr/>
        </p:nvSpPr>
        <p:spPr>
          <a:xfrm>
            <a:off x="860994" y="3544114"/>
            <a:ext cx="2810854" cy="1429206"/>
          </a:xfrm>
          <a:prstGeom prst="roundRect">
            <a:avLst/>
          </a:prstGeom>
          <a:solidFill>
            <a:schemeClr val="accent1">
              <a:lumMod val="60000"/>
              <a:lumOff val="40000"/>
            </a:schemeClr>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FF4EF46A-1BEB-3BC0-031E-63E77201D08E}"/>
              </a:ext>
            </a:extLst>
          </p:cNvPr>
          <p:cNvSpPr txBox="1"/>
          <p:nvPr/>
        </p:nvSpPr>
        <p:spPr>
          <a:xfrm>
            <a:off x="1079491" y="3614438"/>
            <a:ext cx="2335697" cy="1323439"/>
          </a:xfrm>
          <a:prstGeom prst="rect">
            <a:avLst/>
          </a:prstGeom>
          <a:noFill/>
        </p:spPr>
        <p:txBody>
          <a:bodyPr wrap="square" rtlCol="0">
            <a:spAutoFit/>
          </a:bodyPr>
          <a:lstStyle/>
          <a:p>
            <a:pPr algn="ctr"/>
            <a:r>
              <a:rPr lang="en-US" sz="1600" b="1" i="0" dirty="0">
                <a:solidFill>
                  <a:srgbClr val="0F0F0F"/>
                </a:solidFill>
                <a:effectLst/>
                <a:latin typeface="Agency FB" panose="020B0503020202020204" pitchFamily="34" charset="0"/>
              </a:rPr>
              <a:t>Dashtoon aims to make comic creation and consumption accessible, fun, and limitless for storytellers and readers globally.</a:t>
            </a:r>
            <a:endParaRPr lang="en-IN" sz="1600" b="1" dirty="0">
              <a:latin typeface="Agency FB" panose="020B0503020202020204" pitchFamily="34" charset="0"/>
            </a:endParaRPr>
          </a:p>
        </p:txBody>
      </p:sp>
    </p:spTree>
    <p:extLst>
      <p:ext uri="{BB962C8B-B14F-4D97-AF65-F5344CB8AC3E}">
        <p14:creationId xmlns:p14="http://schemas.microsoft.com/office/powerpoint/2010/main" val="7954531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2547</TotalTime>
  <Words>1588</Words>
  <Application>Microsoft Office PowerPoint</Application>
  <PresentationFormat>Widescreen</PresentationFormat>
  <Paragraphs>138</Paragraphs>
  <Slides>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Agency FB</vt:lpstr>
      <vt:lpstr>Arial</vt:lpstr>
      <vt:lpstr>Calibri</vt:lpstr>
      <vt:lpstr>Calibri Light</vt:lpstr>
      <vt:lpstr>Courier New</vt:lpstr>
      <vt:lpstr>Söhne</vt:lpstr>
      <vt:lpstr>Tempus Sans ITC</vt:lpstr>
      <vt:lpstr>Office Theme</vt:lpstr>
      <vt:lpstr>Dashtoon: Lightning Fast Comic Revolution</vt:lpstr>
      <vt:lpstr>PowerPoint Presentation</vt:lpstr>
      <vt:lpstr> Comparative Analysis:         Dashtoon vs. Competitors</vt:lpstr>
      <vt:lpstr>User Experience on Dashtoon</vt:lpstr>
      <vt:lpstr>PowerPoint Presentation</vt:lpstr>
      <vt:lpstr>Dashtoon's B2C Business Model</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Dashtoon: Lightning Fast Comic Revolution</dc:title>
  <dc:creator>Tarun kurakula</dc:creator>
  <cp:lastModifiedBy>Tarun kurakula</cp:lastModifiedBy>
  <cp:revision>2</cp:revision>
  <dcterms:created xsi:type="dcterms:W3CDTF">2023-11-24T14:25:55Z</dcterms:created>
  <dcterms:modified xsi:type="dcterms:W3CDTF">2023-11-26T18:22:44Z</dcterms:modified>
</cp:coreProperties>
</file>